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9.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32.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 id="2147483686" r:id="rId3"/>
  </p:sldMasterIdLst>
  <p:notesMasterIdLst>
    <p:notesMasterId r:id="rId53"/>
  </p:notesMasterIdLst>
  <p:sldIdLst>
    <p:sldId id="257" r:id="rId4"/>
    <p:sldId id="300" r:id="rId5"/>
    <p:sldId id="321" r:id="rId6"/>
    <p:sldId id="326" r:id="rId7"/>
    <p:sldId id="327" r:id="rId8"/>
    <p:sldId id="312" r:id="rId9"/>
    <p:sldId id="331" r:id="rId10"/>
    <p:sldId id="332" r:id="rId11"/>
    <p:sldId id="301" r:id="rId12"/>
    <p:sldId id="328" r:id="rId13"/>
    <p:sldId id="360" r:id="rId14"/>
    <p:sldId id="380" r:id="rId15"/>
    <p:sldId id="378" r:id="rId16"/>
    <p:sldId id="379" r:id="rId17"/>
    <p:sldId id="381" r:id="rId18"/>
    <p:sldId id="382" r:id="rId19"/>
    <p:sldId id="383" r:id="rId20"/>
    <p:sldId id="371" r:id="rId21"/>
    <p:sldId id="385" r:id="rId22"/>
    <p:sldId id="386" r:id="rId23"/>
    <p:sldId id="387" r:id="rId24"/>
    <p:sldId id="388" r:id="rId25"/>
    <p:sldId id="303" r:id="rId26"/>
    <p:sldId id="340" r:id="rId27"/>
    <p:sldId id="401" r:id="rId28"/>
    <p:sldId id="345" r:id="rId29"/>
    <p:sldId id="352" r:id="rId30"/>
    <p:sldId id="256" r:id="rId31"/>
    <p:sldId id="259" r:id="rId32"/>
    <p:sldId id="402" r:id="rId33"/>
    <p:sldId id="310" r:id="rId34"/>
    <p:sldId id="311" r:id="rId35"/>
    <p:sldId id="313" r:id="rId36"/>
    <p:sldId id="390" r:id="rId37"/>
    <p:sldId id="304" r:id="rId38"/>
    <p:sldId id="391" r:id="rId39"/>
    <p:sldId id="398" r:id="rId40"/>
    <p:sldId id="309" r:id="rId41"/>
    <p:sldId id="307" r:id="rId42"/>
    <p:sldId id="392" r:id="rId43"/>
    <p:sldId id="393" r:id="rId44"/>
    <p:sldId id="399" r:id="rId45"/>
    <p:sldId id="400" r:id="rId46"/>
    <p:sldId id="264" r:id="rId47"/>
    <p:sldId id="258" r:id="rId48"/>
    <p:sldId id="283" r:id="rId49"/>
    <p:sldId id="260" r:id="rId50"/>
    <p:sldId id="404" r:id="rId51"/>
    <p:sldId id="405" r:id="rId5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ori Heise" initials="LH" lastIdx="3" clrIdx="0">
    <p:extLst/>
  </p:cmAuthor>
  <p:cmAuthor id="2" name="Katherine Fritz" initials="KF" lastIdx="2"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5134"/>
    <a:srgbClr val="006600"/>
    <a:srgbClr val="CCFF99"/>
    <a:srgbClr val="99CC00"/>
    <a:srgbClr val="99FF66"/>
    <a:srgbClr val="F25235"/>
    <a:srgbClr val="FF6907"/>
    <a:srgbClr val="FF6217"/>
    <a:srgbClr val="33CC33"/>
    <a:srgbClr val="C964E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843" autoAdjust="0"/>
    <p:restoredTop sz="72143" autoAdjust="0"/>
  </p:normalViewPr>
  <p:slideViewPr>
    <p:cSldViewPr snapToGrid="0">
      <p:cViewPr varScale="1">
        <p:scale>
          <a:sx n="67" d="100"/>
          <a:sy n="67" d="100"/>
        </p:scale>
        <p:origin x="2168" y="176"/>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notesViewPr>
    <p:cSldViewPr snapToGrid="0">
      <p:cViewPr varScale="1">
        <p:scale>
          <a:sx n="99" d="100"/>
          <a:sy n="99" d="100"/>
        </p:scale>
        <p:origin x="4272" y="1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presProps" Target="pres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2.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viewProps" Target="viewProp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theme" Target="theme/theme1.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00" b="1" i="0" u="none" strike="noStrike" kern="1200" cap="none" spc="0" normalizeH="0" baseline="0">
                <a:solidFill>
                  <a:schemeClr val="tx1"/>
                </a:solidFill>
                <a:latin typeface="+mj-lt"/>
                <a:ea typeface="+mj-ea"/>
                <a:cs typeface="+mj-cs"/>
              </a:defRPr>
            </a:pPr>
            <a:r>
              <a:rPr lang="en-IN" sz="1900"/>
              <a:t>Primary outcomes at endline</a:t>
            </a:r>
          </a:p>
        </c:rich>
      </c:tx>
      <c:overlay val="0"/>
      <c:spPr>
        <a:noFill/>
        <a:ln>
          <a:noFill/>
        </a:ln>
        <a:effectLst/>
      </c:spPr>
      <c:txPr>
        <a:bodyPr rot="0" spcFirstLastPara="1" vertOverflow="ellipsis" vert="horz" wrap="square" anchor="ctr" anchorCtr="1"/>
        <a:lstStyle/>
        <a:p>
          <a:pPr>
            <a:defRPr sz="1900" b="1" i="0" u="none" strike="noStrike" kern="1200" cap="none" spc="0" normalizeH="0" baseline="0">
              <a:solidFill>
                <a:schemeClr val="tx1"/>
              </a:solidFill>
              <a:latin typeface="+mj-lt"/>
              <a:ea typeface="+mj-ea"/>
              <a:cs typeface="+mj-cs"/>
            </a:defRPr>
          </a:pPr>
          <a:endParaRPr lang="en-US"/>
        </a:p>
      </c:txPr>
    </c:title>
    <c:autoTitleDeleted val="0"/>
    <c:plotArea>
      <c:layout>
        <c:manualLayout>
          <c:layoutTarget val="inner"/>
          <c:xMode val="edge"/>
          <c:yMode val="edge"/>
          <c:x val="3.2096798614300558E-2"/>
          <c:y val="0.10155566261525356"/>
          <c:w val="0.93580640277139893"/>
          <c:h val="0.6598494598023249"/>
        </c:manualLayout>
      </c:layout>
      <c:barChart>
        <c:barDir val="col"/>
        <c:grouping val="clustered"/>
        <c:varyColors val="0"/>
        <c:ser>
          <c:idx val="0"/>
          <c:order val="0"/>
          <c:tx>
            <c:strRef>
              <c:f>Sheet1!$B$1</c:f>
              <c:strCache>
                <c:ptCount val="1"/>
                <c:pt idx="0">
                  <c:v>Control (N=876)</c:v>
                </c:pt>
              </c:strCache>
            </c:strRef>
          </c:tx>
          <c:spPr>
            <a:solidFill>
              <a:srgbClr val="F05134"/>
            </a:solidFill>
            <a:ln>
              <a:solidFill>
                <a:schemeClr val="tx1"/>
              </a:solid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Sheet1!$A$2:$A$3</c:f>
              <c:strCache>
                <c:ptCount val="2"/>
                <c:pt idx="0">
                  <c:v>Proportion of girls who complete secondary school [sit 10th standard exam]</c:v>
                </c:pt>
                <c:pt idx="1">
                  <c:v>Proportion of girls who are married [by Trial end line]</c:v>
                </c:pt>
              </c:strCache>
            </c:strRef>
          </c:cat>
          <c:val>
            <c:numRef>
              <c:f>Sheet1!$B$2:$B$3</c:f>
              <c:numCache>
                <c:formatCode>0.0</c:formatCode>
                <c:ptCount val="2"/>
                <c:pt idx="0">
                  <c:v>75.099999999999994</c:v>
                </c:pt>
                <c:pt idx="1">
                  <c:v>9.6</c:v>
                </c:pt>
              </c:numCache>
            </c:numRef>
          </c:val>
          <c:extLst>
            <c:ext xmlns:c16="http://schemas.microsoft.com/office/drawing/2014/chart" uri="{C3380CC4-5D6E-409C-BE32-E72D297353CC}">
              <c16:uniqueId val="{00000000-851D-4D52-8706-73656E01903D}"/>
            </c:ext>
          </c:extLst>
        </c:ser>
        <c:ser>
          <c:idx val="1"/>
          <c:order val="1"/>
          <c:tx>
            <c:strRef>
              <c:f>Sheet1!$C$1</c:f>
              <c:strCache>
                <c:ptCount val="1"/>
                <c:pt idx="0">
                  <c:v>Intervention (N=912)</c:v>
                </c:pt>
              </c:strCache>
            </c:strRef>
          </c:tx>
          <c:spPr>
            <a:solidFill>
              <a:srgbClr val="FFC000"/>
            </a:solidFill>
            <a:ln>
              <a:solidFill>
                <a:schemeClr val="tx1"/>
              </a:solidFill>
            </a:ln>
            <a:effectLst/>
          </c:spPr>
          <c:invertIfNegative val="0"/>
          <c:dPt>
            <c:idx val="0"/>
            <c:invertIfNegative val="0"/>
            <c:bubble3D val="0"/>
            <c:spPr>
              <a:solidFill>
                <a:srgbClr val="FFC000"/>
              </a:solidFill>
              <a:ln>
                <a:solidFill>
                  <a:schemeClr val="tx1"/>
                </a:solidFill>
              </a:ln>
              <a:effectLst/>
            </c:spPr>
            <c:extLst>
              <c:ext xmlns:c16="http://schemas.microsoft.com/office/drawing/2014/chart" uri="{C3380CC4-5D6E-409C-BE32-E72D297353CC}">
                <c16:uniqueId val="{00000003-851D-4D52-8706-73656E01903D}"/>
              </c:ext>
            </c:extLst>
          </c:dPt>
          <c:dPt>
            <c:idx val="1"/>
            <c:invertIfNegative val="0"/>
            <c:bubble3D val="0"/>
            <c:spPr>
              <a:solidFill>
                <a:srgbClr val="FFC000"/>
              </a:solidFill>
              <a:ln>
                <a:solidFill>
                  <a:schemeClr val="tx1"/>
                </a:solidFill>
              </a:ln>
              <a:effectLst/>
            </c:spPr>
            <c:extLst>
              <c:ext xmlns:c16="http://schemas.microsoft.com/office/drawing/2014/chart" uri="{C3380CC4-5D6E-409C-BE32-E72D297353CC}">
                <c16:uniqueId val="{00000004-851D-4D52-8706-73656E01903D}"/>
              </c:ext>
            </c:extLst>
          </c:dPt>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Sheet1!$A$2:$A$3</c:f>
              <c:strCache>
                <c:ptCount val="2"/>
                <c:pt idx="0">
                  <c:v>Proportion of girls who complete secondary school [sit 10th standard exam]</c:v>
                </c:pt>
                <c:pt idx="1">
                  <c:v>Proportion of girls who are married [by Trial end line]</c:v>
                </c:pt>
              </c:strCache>
            </c:strRef>
          </c:cat>
          <c:val>
            <c:numRef>
              <c:f>Sheet1!$C$2:$C$3</c:f>
              <c:numCache>
                <c:formatCode>0.0</c:formatCode>
                <c:ptCount val="2"/>
                <c:pt idx="0">
                  <c:v>74.599999999999994</c:v>
                </c:pt>
                <c:pt idx="1">
                  <c:v>10.1</c:v>
                </c:pt>
              </c:numCache>
            </c:numRef>
          </c:val>
          <c:extLst>
            <c:ext xmlns:c16="http://schemas.microsoft.com/office/drawing/2014/chart" uri="{C3380CC4-5D6E-409C-BE32-E72D297353CC}">
              <c16:uniqueId val="{00000001-851D-4D52-8706-73656E01903D}"/>
            </c:ext>
          </c:extLst>
        </c:ser>
        <c:dLbls>
          <c:showLegendKey val="0"/>
          <c:showVal val="0"/>
          <c:showCatName val="0"/>
          <c:showSerName val="0"/>
          <c:showPercent val="0"/>
          <c:showBubbleSize val="0"/>
        </c:dLbls>
        <c:gapWidth val="267"/>
        <c:overlap val="-43"/>
        <c:axId val="706218592"/>
        <c:axId val="706222856"/>
      </c:barChart>
      <c:catAx>
        <c:axId val="706218592"/>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chemeClr val="tx1"/>
                </a:solidFill>
                <a:latin typeface="+mn-lt"/>
                <a:ea typeface="+mn-ea"/>
                <a:cs typeface="+mn-cs"/>
              </a:defRPr>
            </a:pPr>
            <a:endParaRPr lang="en-US"/>
          </a:p>
        </c:txPr>
        <c:crossAx val="706222856"/>
        <c:crosses val="autoZero"/>
        <c:auto val="1"/>
        <c:lblAlgn val="ctr"/>
        <c:lblOffset val="100"/>
        <c:noMultiLvlLbl val="0"/>
      </c:catAx>
      <c:valAx>
        <c:axId val="706222856"/>
        <c:scaling>
          <c:orientation val="minMax"/>
          <c:max val="100"/>
        </c:scaling>
        <c:delete val="1"/>
        <c:axPos val="l"/>
        <c:majorGridlines>
          <c:spPr>
            <a:ln w="9525" cap="flat" cmpd="sng" algn="ctr">
              <a:solidFill>
                <a:schemeClr val="dk1">
                  <a:lumMod val="15000"/>
                  <a:lumOff val="85000"/>
                </a:schemeClr>
              </a:solidFill>
              <a:round/>
            </a:ln>
            <a:effectLst/>
          </c:spPr>
        </c:majorGridlines>
        <c:numFmt formatCode="0.0" sourceLinked="1"/>
        <c:majorTickMark val="none"/>
        <c:minorTickMark val="none"/>
        <c:tickLblPos val="nextTo"/>
        <c:crossAx val="706218592"/>
        <c:crosses val="autoZero"/>
        <c:crossBetween val="between"/>
        <c:majorUnit val="20"/>
      </c:valAx>
      <c:spPr>
        <a:pattFill prst="ltDnDiag">
          <a:fgClr>
            <a:schemeClr val="dk1">
              <a:lumMod val="15000"/>
              <a:lumOff val="85000"/>
            </a:schemeClr>
          </a:fgClr>
          <a:bgClr>
            <a:schemeClr val="lt1"/>
          </a:bgClr>
        </a:pattFill>
        <a:ln>
          <a:noFill/>
        </a:ln>
        <a:effectLst/>
      </c:spPr>
    </c:plotArea>
    <c:legend>
      <c:legendPos val="b"/>
      <c:layout>
        <c:manualLayout>
          <c:xMode val="edge"/>
          <c:yMode val="edge"/>
          <c:x val="8.3906052405314416E-2"/>
          <c:y val="0.94017520755744588"/>
          <c:w val="0.8321878951893712"/>
          <c:h val="5.9824792442554113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a:solidFill>
            <a:schemeClr val="tx1"/>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00" b="1" i="0" u="none" strike="noStrike" kern="1200" cap="none" spc="0" normalizeH="0" baseline="0">
                <a:solidFill>
                  <a:schemeClr val="tx1"/>
                </a:solidFill>
                <a:latin typeface="+mj-lt"/>
                <a:ea typeface="+mj-ea"/>
                <a:cs typeface="+mj-cs"/>
              </a:defRPr>
            </a:pPr>
            <a:r>
              <a:rPr lang="en-IN" sz="1900" dirty="0"/>
              <a:t>Secondary outcomes at endline</a:t>
            </a:r>
          </a:p>
        </c:rich>
      </c:tx>
      <c:overlay val="0"/>
      <c:spPr>
        <a:noFill/>
        <a:ln>
          <a:noFill/>
        </a:ln>
        <a:effectLst/>
      </c:spPr>
      <c:txPr>
        <a:bodyPr rot="0" spcFirstLastPara="1" vertOverflow="ellipsis" vert="horz" wrap="square" anchor="ctr" anchorCtr="1"/>
        <a:lstStyle/>
        <a:p>
          <a:pPr>
            <a:defRPr sz="1900" b="1" i="0" u="none" strike="noStrike" kern="1200" cap="none" spc="0" normalizeH="0" baseline="0">
              <a:solidFill>
                <a:schemeClr val="tx1"/>
              </a:solidFill>
              <a:latin typeface="+mj-lt"/>
              <a:ea typeface="+mj-ea"/>
              <a:cs typeface="+mj-cs"/>
            </a:defRPr>
          </a:pPr>
          <a:endParaRPr lang="en-US"/>
        </a:p>
      </c:txPr>
    </c:title>
    <c:autoTitleDeleted val="0"/>
    <c:plotArea>
      <c:layout>
        <c:manualLayout>
          <c:layoutTarget val="inner"/>
          <c:xMode val="edge"/>
          <c:yMode val="edge"/>
          <c:x val="3.2096798614300558E-2"/>
          <c:y val="0.10155566261525356"/>
          <c:w val="0.93580640277139893"/>
          <c:h val="0.64848570666723937"/>
        </c:manualLayout>
      </c:layout>
      <c:barChart>
        <c:barDir val="col"/>
        <c:grouping val="clustered"/>
        <c:varyColors val="0"/>
        <c:ser>
          <c:idx val="0"/>
          <c:order val="0"/>
          <c:tx>
            <c:strRef>
              <c:f>Sheet1!$B$1</c:f>
              <c:strCache>
                <c:ptCount val="1"/>
                <c:pt idx="0">
                  <c:v>Control (N=876)</c:v>
                </c:pt>
              </c:strCache>
            </c:strRef>
          </c:tx>
          <c:spPr>
            <a:solidFill>
              <a:srgbClr val="F05134"/>
            </a:solidFill>
            <a:ln>
              <a:solidFill>
                <a:schemeClr val="tx1"/>
              </a:solid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Sheet1!$A$2:$A$5</c:f>
              <c:strCache>
                <c:ptCount val="4"/>
                <c:pt idx="0">
                  <c:v>Proportion of girls started secondary school </c:v>
                </c:pt>
                <c:pt idx="1">
                  <c:v>Proportion of girls passed secondary school exams</c:v>
                </c:pt>
                <c:pt idx="2">
                  <c:v>Proportion of girls had sexual debut </c:v>
                </c:pt>
                <c:pt idx="3">
                  <c:v>Proportion of girls married and co-habiting with husband</c:v>
                </c:pt>
              </c:strCache>
            </c:strRef>
          </c:cat>
          <c:val>
            <c:numRef>
              <c:f>Sheet1!$B$2:$B$5</c:f>
              <c:numCache>
                <c:formatCode>0.0</c:formatCode>
                <c:ptCount val="4"/>
                <c:pt idx="0">
                  <c:v>91.2</c:v>
                </c:pt>
                <c:pt idx="1">
                  <c:v>60.5</c:v>
                </c:pt>
                <c:pt idx="2">
                  <c:v>6.1</c:v>
                </c:pt>
                <c:pt idx="3">
                  <c:v>5.3</c:v>
                </c:pt>
              </c:numCache>
            </c:numRef>
          </c:val>
          <c:extLst>
            <c:ext xmlns:c16="http://schemas.microsoft.com/office/drawing/2014/chart" uri="{C3380CC4-5D6E-409C-BE32-E72D297353CC}">
              <c16:uniqueId val="{00000000-64E3-4050-8A28-CDF0C41EDFD7}"/>
            </c:ext>
          </c:extLst>
        </c:ser>
        <c:ser>
          <c:idx val="1"/>
          <c:order val="1"/>
          <c:tx>
            <c:strRef>
              <c:f>Sheet1!$C$1</c:f>
              <c:strCache>
                <c:ptCount val="1"/>
                <c:pt idx="0">
                  <c:v>Intervention (N=912)</c:v>
                </c:pt>
              </c:strCache>
            </c:strRef>
          </c:tx>
          <c:spPr>
            <a:solidFill>
              <a:srgbClr val="FFC000"/>
            </a:solidFill>
            <a:ln>
              <a:solidFill>
                <a:schemeClr val="tx1"/>
              </a:solidFill>
            </a:ln>
            <a:effectLst/>
          </c:spPr>
          <c:invertIfNegative val="0"/>
          <c:dPt>
            <c:idx val="0"/>
            <c:invertIfNegative val="0"/>
            <c:bubble3D val="0"/>
            <c:spPr>
              <a:solidFill>
                <a:srgbClr val="FFC000"/>
              </a:solidFill>
              <a:ln>
                <a:solidFill>
                  <a:schemeClr val="tx1"/>
                </a:solidFill>
              </a:ln>
              <a:effectLst/>
            </c:spPr>
            <c:extLst>
              <c:ext xmlns:c16="http://schemas.microsoft.com/office/drawing/2014/chart" uri="{C3380CC4-5D6E-409C-BE32-E72D297353CC}">
                <c16:uniqueId val="{00000002-64E3-4050-8A28-CDF0C41EDFD7}"/>
              </c:ext>
            </c:extLst>
          </c:dPt>
          <c:dPt>
            <c:idx val="1"/>
            <c:invertIfNegative val="0"/>
            <c:bubble3D val="0"/>
            <c:spPr>
              <a:solidFill>
                <a:srgbClr val="FFC000"/>
              </a:solidFill>
              <a:ln>
                <a:solidFill>
                  <a:schemeClr val="tx1"/>
                </a:solidFill>
              </a:ln>
              <a:effectLst/>
            </c:spPr>
            <c:extLst>
              <c:ext xmlns:c16="http://schemas.microsoft.com/office/drawing/2014/chart" uri="{C3380CC4-5D6E-409C-BE32-E72D297353CC}">
                <c16:uniqueId val="{00000004-64E3-4050-8A28-CDF0C41EDFD7}"/>
              </c:ext>
            </c:extLst>
          </c:dPt>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Sheet1!$A$2:$A$5</c:f>
              <c:strCache>
                <c:ptCount val="4"/>
                <c:pt idx="0">
                  <c:v>Proportion of girls started secondary school </c:v>
                </c:pt>
                <c:pt idx="1">
                  <c:v>Proportion of girls passed secondary school exams</c:v>
                </c:pt>
                <c:pt idx="2">
                  <c:v>Proportion of girls had sexual debut </c:v>
                </c:pt>
                <c:pt idx="3">
                  <c:v>Proportion of girls married and co-habiting with husband</c:v>
                </c:pt>
              </c:strCache>
            </c:strRef>
          </c:cat>
          <c:val>
            <c:numRef>
              <c:f>Sheet1!$C$2:$C$5</c:f>
              <c:numCache>
                <c:formatCode>0.0</c:formatCode>
                <c:ptCount val="4"/>
                <c:pt idx="0">
                  <c:v>92.8</c:v>
                </c:pt>
                <c:pt idx="1">
                  <c:v>56.8</c:v>
                </c:pt>
                <c:pt idx="2">
                  <c:v>7</c:v>
                </c:pt>
                <c:pt idx="3">
                  <c:v>4.7</c:v>
                </c:pt>
              </c:numCache>
            </c:numRef>
          </c:val>
          <c:extLst>
            <c:ext xmlns:c16="http://schemas.microsoft.com/office/drawing/2014/chart" uri="{C3380CC4-5D6E-409C-BE32-E72D297353CC}">
              <c16:uniqueId val="{00000005-64E3-4050-8A28-CDF0C41EDFD7}"/>
            </c:ext>
          </c:extLst>
        </c:ser>
        <c:dLbls>
          <c:showLegendKey val="0"/>
          <c:showVal val="0"/>
          <c:showCatName val="0"/>
          <c:showSerName val="0"/>
          <c:showPercent val="0"/>
          <c:showBubbleSize val="0"/>
        </c:dLbls>
        <c:gapWidth val="267"/>
        <c:overlap val="-43"/>
        <c:axId val="706218592"/>
        <c:axId val="706222856"/>
      </c:barChart>
      <c:catAx>
        <c:axId val="706218592"/>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chemeClr val="tx1"/>
                </a:solidFill>
                <a:latin typeface="+mn-lt"/>
                <a:ea typeface="+mn-ea"/>
                <a:cs typeface="+mn-cs"/>
              </a:defRPr>
            </a:pPr>
            <a:endParaRPr lang="en-US"/>
          </a:p>
        </c:txPr>
        <c:crossAx val="706222856"/>
        <c:crosses val="autoZero"/>
        <c:auto val="1"/>
        <c:lblAlgn val="ctr"/>
        <c:lblOffset val="100"/>
        <c:noMultiLvlLbl val="0"/>
      </c:catAx>
      <c:valAx>
        <c:axId val="706222856"/>
        <c:scaling>
          <c:orientation val="minMax"/>
          <c:max val="100"/>
        </c:scaling>
        <c:delete val="1"/>
        <c:axPos val="l"/>
        <c:majorGridlines>
          <c:spPr>
            <a:ln w="9525" cap="flat" cmpd="sng" algn="ctr">
              <a:solidFill>
                <a:schemeClr val="dk1">
                  <a:lumMod val="15000"/>
                  <a:lumOff val="85000"/>
                </a:schemeClr>
              </a:solidFill>
              <a:round/>
            </a:ln>
            <a:effectLst/>
          </c:spPr>
        </c:majorGridlines>
        <c:numFmt formatCode="0.0" sourceLinked="1"/>
        <c:majorTickMark val="none"/>
        <c:minorTickMark val="none"/>
        <c:tickLblPos val="nextTo"/>
        <c:crossAx val="706218592"/>
        <c:crosses val="autoZero"/>
        <c:crossBetween val="between"/>
        <c:majorUnit val="20"/>
      </c:valAx>
      <c:spPr>
        <a:pattFill prst="ltDnDiag">
          <a:fgClr>
            <a:schemeClr val="dk1">
              <a:lumMod val="15000"/>
              <a:lumOff val="85000"/>
            </a:schemeClr>
          </a:fgClr>
          <a:bgClr>
            <a:schemeClr val="lt1"/>
          </a:bgClr>
        </a:pattFill>
        <a:ln>
          <a:noFill/>
        </a:ln>
        <a:effectLst/>
      </c:spPr>
    </c:plotArea>
    <c:legend>
      <c:legendPos val="b"/>
      <c:layout>
        <c:manualLayout>
          <c:xMode val="edge"/>
          <c:yMode val="edge"/>
          <c:x val="0.16921994015148234"/>
          <c:y val="0.94017520755744588"/>
          <c:w val="0.66156011969703521"/>
          <c:h val="5.9824792442554113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a:solidFill>
            <a:schemeClr val="tx1"/>
          </a:solidFill>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00" b="1" i="0" u="none" strike="noStrike" kern="1200" cap="none" spc="0" normalizeH="0" baseline="0">
                <a:solidFill>
                  <a:schemeClr val="tx1"/>
                </a:solidFill>
                <a:latin typeface="+mj-lt"/>
                <a:ea typeface="+mj-ea"/>
                <a:cs typeface="+mj-cs"/>
              </a:defRPr>
            </a:pPr>
            <a:r>
              <a:rPr lang="en-IN" sz="1900"/>
              <a:t>Primary outcomes at endline</a:t>
            </a:r>
          </a:p>
        </c:rich>
      </c:tx>
      <c:overlay val="0"/>
      <c:spPr>
        <a:noFill/>
        <a:ln>
          <a:noFill/>
        </a:ln>
        <a:effectLst/>
      </c:spPr>
      <c:txPr>
        <a:bodyPr rot="0" spcFirstLastPara="1" vertOverflow="ellipsis" vert="horz" wrap="square" anchor="ctr" anchorCtr="1"/>
        <a:lstStyle/>
        <a:p>
          <a:pPr>
            <a:defRPr sz="1900" b="1" i="0" u="none" strike="noStrike" kern="1200" cap="none" spc="0" normalizeH="0" baseline="0">
              <a:solidFill>
                <a:schemeClr val="tx1"/>
              </a:solidFill>
              <a:latin typeface="+mj-lt"/>
              <a:ea typeface="+mj-ea"/>
              <a:cs typeface="+mj-cs"/>
            </a:defRPr>
          </a:pPr>
          <a:endParaRPr lang="en-US"/>
        </a:p>
      </c:txPr>
    </c:title>
    <c:autoTitleDeleted val="0"/>
    <c:plotArea>
      <c:layout>
        <c:manualLayout>
          <c:layoutTarget val="inner"/>
          <c:xMode val="edge"/>
          <c:yMode val="edge"/>
          <c:x val="3.2096798614300558E-2"/>
          <c:y val="0.10155566261525356"/>
          <c:w val="0.93580640277139893"/>
          <c:h val="0.6598494598023249"/>
        </c:manualLayout>
      </c:layout>
      <c:barChart>
        <c:barDir val="col"/>
        <c:grouping val="clustered"/>
        <c:varyColors val="0"/>
        <c:ser>
          <c:idx val="0"/>
          <c:order val="0"/>
          <c:tx>
            <c:strRef>
              <c:f>Sheet1!$B$1</c:f>
              <c:strCache>
                <c:ptCount val="1"/>
                <c:pt idx="0">
                  <c:v>Control (N=360)</c:v>
                </c:pt>
              </c:strCache>
            </c:strRef>
          </c:tx>
          <c:spPr>
            <a:solidFill>
              <a:srgbClr val="F05134"/>
            </a:solidFill>
            <a:ln>
              <a:solidFill>
                <a:schemeClr val="tx1"/>
              </a:solid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Sheet1!$A$2:$A$3</c:f>
              <c:strCache>
                <c:ptCount val="2"/>
                <c:pt idx="0">
                  <c:v>Proportion of girls who complete secondary school [sit 10th standard exam]</c:v>
                </c:pt>
                <c:pt idx="1">
                  <c:v>Proportion of girls who are married [by Trial end line]</c:v>
                </c:pt>
              </c:strCache>
            </c:strRef>
          </c:cat>
          <c:val>
            <c:numRef>
              <c:f>Sheet1!$B$2:$B$3</c:f>
              <c:numCache>
                <c:formatCode>0.0</c:formatCode>
                <c:ptCount val="2"/>
                <c:pt idx="0">
                  <c:v>72.5</c:v>
                </c:pt>
                <c:pt idx="1">
                  <c:v>7.8</c:v>
                </c:pt>
              </c:numCache>
            </c:numRef>
          </c:val>
          <c:extLst>
            <c:ext xmlns:c16="http://schemas.microsoft.com/office/drawing/2014/chart" uri="{C3380CC4-5D6E-409C-BE32-E72D297353CC}">
              <c16:uniqueId val="{00000000-851D-4D52-8706-73656E01903D}"/>
            </c:ext>
          </c:extLst>
        </c:ser>
        <c:ser>
          <c:idx val="1"/>
          <c:order val="1"/>
          <c:tx>
            <c:strRef>
              <c:f>Sheet1!$C$1</c:f>
              <c:strCache>
                <c:ptCount val="1"/>
                <c:pt idx="0">
                  <c:v>Intervention (N=393)</c:v>
                </c:pt>
              </c:strCache>
            </c:strRef>
          </c:tx>
          <c:spPr>
            <a:solidFill>
              <a:srgbClr val="FFC000"/>
            </a:solidFill>
            <a:ln>
              <a:solidFill>
                <a:schemeClr val="tx1"/>
              </a:solidFill>
            </a:ln>
            <a:effectLst/>
          </c:spPr>
          <c:invertIfNegative val="0"/>
          <c:dPt>
            <c:idx val="0"/>
            <c:invertIfNegative val="0"/>
            <c:bubble3D val="0"/>
            <c:spPr>
              <a:solidFill>
                <a:srgbClr val="FFC000"/>
              </a:solidFill>
              <a:ln>
                <a:solidFill>
                  <a:schemeClr val="tx1"/>
                </a:solidFill>
              </a:ln>
              <a:effectLst/>
            </c:spPr>
            <c:extLst>
              <c:ext xmlns:c16="http://schemas.microsoft.com/office/drawing/2014/chart" uri="{C3380CC4-5D6E-409C-BE32-E72D297353CC}">
                <c16:uniqueId val="{00000003-851D-4D52-8706-73656E01903D}"/>
              </c:ext>
            </c:extLst>
          </c:dPt>
          <c:dPt>
            <c:idx val="1"/>
            <c:invertIfNegative val="0"/>
            <c:bubble3D val="0"/>
            <c:spPr>
              <a:solidFill>
                <a:srgbClr val="FFC000"/>
              </a:solidFill>
              <a:ln>
                <a:solidFill>
                  <a:schemeClr val="tx1"/>
                </a:solidFill>
              </a:ln>
              <a:effectLst/>
            </c:spPr>
            <c:extLst>
              <c:ext xmlns:c16="http://schemas.microsoft.com/office/drawing/2014/chart" uri="{C3380CC4-5D6E-409C-BE32-E72D297353CC}">
                <c16:uniqueId val="{00000004-851D-4D52-8706-73656E01903D}"/>
              </c:ext>
            </c:extLst>
          </c:dPt>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Sheet1!$A$2:$A$3</c:f>
              <c:strCache>
                <c:ptCount val="2"/>
                <c:pt idx="0">
                  <c:v>Proportion of girls who complete secondary school [sit 10th standard exam]</c:v>
                </c:pt>
                <c:pt idx="1">
                  <c:v>Proportion of girls who are married [by Trial end line]</c:v>
                </c:pt>
              </c:strCache>
            </c:strRef>
          </c:cat>
          <c:val>
            <c:numRef>
              <c:f>Sheet1!$C$2:$C$3</c:f>
              <c:numCache>
                <c:formatCode>0.0</c:formatCode>
                <c:ptCount val="2"/>
                <c:pt idx="0">
                  <c:v>76.599999999999994</c:v>
                </c:pt>
                <c:pt idx="1">
                  <c:v>7.6</c:v>
                </c:pt>
              </c:numCache>
            </c:numRef>
          </c:val>
          <c:extLst>
            <c:ext xmlns:c16="http://schemas.microsoft.com/office/drawing/2014/chart" uri="{C3380CC4-5D6E-409C-BE32-E72D297353CC}">
              <c16:uniqueId val="{00000001-851D-4D52-8706-73656E01903D}"/>
            </c:ext>
          </c:extLst>
        </c:ser>
        <c:dLbls>
          <c:showLegendKey val="0"/>
          <c:showVal val="0"/>
          <c:showCatName val="0"/>
          <c:showSerName val="0"/>
          <c:showPercent val="0"/>
          <c:showBubbleSize val="0"/>
        </c:dLbls>
        <c:gapWidth val="267"/>
        <c:overlap val="-43"/>
        <c:axId val="706218592"/>
        <c:axId val="706222856"/>
      </c:barChart>
      <c:catAx>
        <c:axId val="706218592"/>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chemeClr val="tx1"/>
                </a:solidFill>
                <a:latin typeface="+mn-lt"/>
                <a:ea typeface="+mn-ea"/>
                <a:cs typeface="+mn-cs"/>
              </a:defRPr>
            </a:pPr>
            <a:endParaRPr lang="en-US"/>
          </a:p>
        </c:txPr>
        <c:crossAx val="706222856"/>
        <c:crosses val="autoZero"/>
        <c:auto val="1"/>
        <c:lblAlgn val="ctr"/>
        <c:lblOffset val="100"/>
        <c:noMultiLvlLbl val="0"/>
      </c:catAx>
      <c:valAx>
        <c:axId val="706222856"/>
        <c:scaling>
          <c:orientation val="minMax"/>
          <c:max val="100"/>
        </c:scaling>
        <c:delete val="1"/>
        <c:axPos val="l"/>
        <c:majorGridlines>
          <c:spPr>
            <a:ln w="9525" cap="flat" cmpd="sng" algn="ctr">
              <a:solidFill>
                <a:schemeClr val="dk1">
                  <a:lumMod val="15000"/>
                  <a:lumOff val="85000"/>
                </a:schemeClr>
              </a:solidFill>
              <a:round/>
            </a:ln>
            <a:effectLst/>
          </c:spPr>
        </c:majorGridlines>
        <c:numFmt formatCode="0.0" sourceLinked="1"/>
        <c:majorTickMark val="none"/>
        <c:minorTickMark val="none"/>
        <c:tickLblPos val="nextTo"/>
        <c:crossAx val="706218592"/>
        <c:crosses val="autoZero"/>
        <c:crossBetween val="between"/>
        <c:majorUnit val="20"/>
      </c:valAx>
      <c:spPr>
        <a:pattFill prst="ltDnDiag">
          <a:fgClr>
            <a:schemeClr val="dk1">
              <a:lumMod val="15000"/>
              <a:lumOff val="85000"/>
            </a:schemeClr>
          </a:fgClr>
          <a:bgClr>
            <a:schemeClr val="lt1"/>
          </a:bgClr>
        </a:patt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a:solidFill>
            <a:schemeClr val="tx1"/>
          </a:solidFill>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00" b="1" i="0" u="none" strike="noStrike" kern="1200" cap="none" spc="0" normalizeH="0" baseline="0">
                <a:solidFill>
                  <a:schemeClr val="tx1"/>
                </a:solidFill>
                <a:latin typeface="+mj-lt"/>
                <a:ea typeface="+mj-ea"/>
                <a:cs typeface="+mj-cs"/>
              </a:defRPr>
            </a:pPr>
            <a:r>
              <a:rPr lang="en-IN" sz="1900" dirty="0"/>
              <a:t>Secondary outcomes at endline</a:t>
            </a:r>
          </a:p>
        </c:rich>
      </c:tx>
      <c:overlay val="0"/>
      <c:spPr>
        <a:noFill/>
        <a:ln>
          <a:noFill/>
        </a:ln>
        <a:effectLst/>
      </c:spPr>
      <c:txPr>
        <a:bodyPr rot="0" spcFirstLastPara="1" vertOverflow="ellipsis" vert="horz" wrap="square" anchor="ctr" anchorCtr="1"/>
        <a:lstStyle/>
        <a:p>
          <a:pPr>
            <a:defRPr sz="1900" b="1" i="0" u="none" strike="noStrike" kern="1200" cap="none" spc="0" normalizeH="0" baseline="0">
              <a:solidFill>
                <a:schemeClr val="tx1"/>
              </a:solidFill>
              <a:latin typeface="+mj-lt"/>
              <a:ea typeface="+mj-ea"/>
              <a:cs typeface="+mj-cs"/>
            </a:defRPr>
          </a:pPr>
          <a:endParaRPr lang="en-US"/>
        </a:p>
      </c:txPr>
    </c:title>
    <c:autoTitleDeleted val="0"/>
    <c:plotArea>
      <c:layout>
        <c:manualLayout>
          <c:layoutTarget val="inner"/>
          <c:xMode val="edge"/>
          <c:yMode val="edge"/>
          <c:x val="3.2096798614300558E-2"/>
          <c:y val="0.10155566261525356"/>
          <c:w val="0.93580640277139893"/>
          <c:h val="0.6598494598023249"/>
        </c:manualLayout>
      </c:layout>
      <c:barChart>
        <c:barDir val="col"/>
        <c:grouping val="clustered"/>
        <c:varyColors val="0"/>
        <c:ser>
          <c:idx val="0"/>
          <c:order val="0"/>
          <c:tx>
            <c:strRef>
              <c:f>Sheet1!$B$1</c:f>
              <c:strCache>
                <c:ptCount val="1"/>
                <c:pt idx="0">
                  <c:v>Control (N=360)</c:v>
                </c:pt>
              </c:strCache>
            </c:strRef>
          </c:tx>
          <c:spPr>
            <a:solidFill>
              <a:srgbClr val="F05134"/>
            </a:solidFill>
            <a:ln>
              <a:solidFill>
                <a:schemeClr val="tx1"/>
              </a:solid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Sheet1!$A$2:$A$5</c:f>
              <c:strCache>
                <c:ptCount val="4"/>
                <c:pt idx="0">
                  <c:v>Proportion of girls started secondary school</c:v>
                </c:pt>
                <c:pt idx="1">
                  <c:v>Proportion of girls passed secondary school exams</c:v>
                </c:pt>
                <c:pt idx="2">
                  <c:v>Proportion of girls had sexual debut</c:v>
                </c:pt>
                <c:pt idx="3">
                  <c:v>Proportion of girls married and co-habiting with husband</c:v>
                </c:pt>
              </c:strCache>
            </c:strRef>
          </c:cat>
          <c:val>
            <c:numRef>
              <c:f>Sheet1!$B$2:$B$5</c:f>
              <c:numCache>
                <c:formatCode>0.0</c:formatCode>
                <c:ptCount val="4"/>
                <c:pt idx="0">
                  <c:v>90</c:v>
                </c:pt>
                <c:pt idx="1">
                  <c:v>61.4</c:v>
                </c:pt>
                <c:pt idx="2">
                  <c:v>6.4</c:v>
                </c:pt>
                <c:pt idx="3">
                  <c:v>5</c:v>
                </c:pt>
              </c:numCache>
            </c:numRef>
          </c:val>
          <c:extLst>
            <c:ext xmlns:c16="http://schemas.microsoft.com/office/drawing/2014/chart" uri="{C3380CC4-5D6E-409C-BE32-E72D297353CC}">
              <c16:uniqueId val="{00000000-64E3-4050-8A28-CDF0C41EDFD7}"/>
            </c:ext>
          </c:extLst>
        </c:ser>
        <c:ser>
          <c:idx val="1"/>
          <c:order val="1"/>
          <c:tx>
            <c:strRef>
              <c:f>Sheet1!$C$1</c:f>
              <c:strCache>
                <c:ptCount val="1"/>
                <c:pt idx="0">
                  <c:v>Intervention (N=393)</c:v>
                </c:pt>
              </c:strCache>
            </c:strRef>
          </c:tx>
          <c:spPr>
            <a:solidFill>
              <a:srgbClr val="FFC000"/>
            </a:solidFill>
            <a:ln>
              <a:solidFill>
                <a:schemeClr val="tx1"/>
              </a:solidFill>
            </a:ln>
            <a:effectLst/>
          </c:spPr>
          <c:invertIfNegative val="0"/>
          <c:dPt>
            <c:idx val="0"/>
            <c:invertIfNegative val="0"/>
            <c:bubble3D val="0"/>
            <c:spPr>
              <a:solidFill>
                <a:srgbClr val="FFC000"/>
              </a:solidFill>
              <a:ln>
                <a:solidFill>
                  <a:schemeClr val="tx1"/>
                </a:solidFill>
              </a:ln>
              <a:effectLst/>
            </c:spPr>
            <c:extLst>
              <c:ext xmlns:c16="http://schemas.microsoft.com/office/drawing/2014/chart" uri="{C3380CC4-5D6E-409C-BE32-E72D297353CC}">
                <c16:uniqueId val="{00000002-64E3-4050-8A28-CDF0C41EDFD7}"/>
              </c:ext>
            </c:extLst>
          </c:dPt>
          <c:dPt>
            <c:idx val="1"/>
            <c:invertIfNegative val="0"/>
            <c:bubble3D val="0"/>
            <c:spPr>
              <a:solidFill>
                <a:srgbClr val="FFC000"/>
              </a:solidFill>
              <a:ln>
                <a:solidFill>
                  <a:schemeClr val="tx1"/>
                </a:solidFill>
              </a:ln>
              <a:effectLst/>
            </c:spPr>
            <c:extLst>
              <c:ext xmlns:c16="http://schemas.microsoft.com/office/drawing/2014/chart" uri="{C3380CC4-5D6E-409C-BE32-E72D297353CC}">
                <c16:uniqueId val="{00000004-64E3-4050-8A28-CDF0C41EDFD7}"/>
              </c:ext>
            </c:extLst>
          </c:dPt>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Sheet1!$A$2:$A$5</c:f>
              <c:strCache>
                <c:ptCount val="4"/>
                <c:pt idx="0">
                  <c:v>Proportion of girls started secondary school</c:v>
                </c:pt>
                <c:pt idx="1">
                  <c:v>Proportion of girls passed secondary school exams</c:v>
                </c:pt>
                <c:pt idx="2">
                  <c:v>Proportion of girls had sexual debut</c:v>
                </c:pt>
                <c:pt idx="3">
                  <c:v>Proportion of girls married and co-habiting with husband</c:v>
                </c:pt>
              </c:strCache>
            </c:strRef>
          </c:cat>
          <c:val>
            <c:numRef>
              <c:f>Sheet1!$C$2:$C$5</c:f>
              <c:numCache>
                <c:formatCode>0.0</c:formatCode>
                <c:ptCount val="4"/>
                <c:pt idx="0">
                  <c:v>96.3</c:v>
                </c:pt>
                <c:pt idx="1">
                  <c:v>58</c:v>
                </c:pt>
                <c:pt idx="2">
                  <c:v>7.6</c:v>
                </c:pt>
                <c:pt idx="3">
                  <c:v>4.5999999999999996</c:v>
                </c:pt>
              </c:numCache>
            </c:numRef>
          </c:val>
          <c:extLst>
            <c:ext xmlns:c16="http://schemas.microsoft.com/office/drawing/2014/chart" uri="{C3380CC4-5D6E-409C-BE32-E72D297353CC}">
              <c16:uniqueId val="{00000005-64E3-4050-8A28-CDF0C41EDFD7}"/>
            </c:ext>
          </c:extLst>
        </c:ser>
        <c:dLbls>
          <c:showLegendKey val="0"/>
          <c:showVal val="0"/>
          <c:showCatName val="0"/>
          <c:showSerName val="0"/>
          <c:showPercent val="0"/>
          <c:showBubbleSize val="0"/>
        </c:dLbls>
        <c:gapWidth val="267"/>
        <c:overlap val="-43"/>
        <c:axId val="706218592"/>
        <c:axId val="706222856"/>
      </c:barChart>
      <c:catAx>
        <c:axId val="706218592"/>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chemeClr val="tx1"/>
                </a:solidFill>
                <a:latin typeface="+mn-lt"/>
                <a:ea typeface="+mn-ea"/>
                <a:cs typeface="+mn-cs"/>
              </a:defRPr>
            </a:pPr>
            <a:endParaRPr lang="en-US"/>
          </a:p>
        </c:txPr>
        <c:crossAx val="706222856"/>
        <c:crosses val="autoZero"/>
        <c:auto val="1"/>
        <c:lblAlgn val="ctr"/>
        <c:lblOffset val="100"/>
        <c:noMultiLvlLbl val="0"/>
      </c:catAx>
      <c:valAx>
        <c:axId val="706222856"/>
        <c:scaling>
          <c:orientation val="minMax"/>
          <c:max val="120"/>
        </c:scaling>
        <c:delete val="1"/>
        <c:axPos val="l"/>
        <c:majorGridlines>
          <c:spPr>
            <a:ln w="9525" cap="flat" cmpd="sng" algn="ctr">
              <a:solidFill>
                <a:schemeClr val="dk1">
                  <a:lumMod val="15000"/>
                  <a:lumOff val="85000"/>
                </a:schemeClr>
              </a:solidFill>
              <a:round/>
            </a:ln>
            <a:effectLst/>
          </c:spPr>
        </c:majorGridlines>
        <c:numFmt formatCode="0.0" sourceLinked="1"/>
        <c:majorTickMark val="out"/>
        <c:minorTickMark val="none"/>
        <c:tickLblPos val="nextTo"/>
        <c:crossAx val="706218592"/>
        <c:crosses val="autoZero"/>
        <c:crossBetween val="between"/>
        <c:majorUnit val="20"/>
      </c:valAx>
      <c:spPr>
        <a:pattFill prst="ltDnDiag">
          <a:fgClr>
            <a:schemeClr val="dk1">
              <a:lumMod val="15000"/>
              <a:lumOff val="85000"/>
            </a:schemeClr>
          </a:fgClr>
          <a:bgClr>
            <a:schemeClr val="lt1"/>
          </a:bgClr>
        </a:patt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a:solidFill>
            <a:schemeClr val="tx1"/>
          </a:solidFill>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00" b="1" i="0" u="none" strike="noStrike" kern="1200" cap="none" spc="0" normalizeH="0" baseline="0">
                <a:solidFill>
                  <a:schemeClr val="tx1"/>
                </a:solidFill>
                <a:latin typeface="+mj-lt"/>
                <a:ea typeface="+mj-ea"/>
                <a:cs typeface="+mj-cs"/>
              </a:defRPr>
            </a:pPr>
            <a:r>
              <a:rPr lang="en-IN" sz="1900"/>
              <a:t>Primary outcomes at endline</a:t>
            </a:r>
          </a:p>
        </c:rich>
      </c:tx>
      <c:overlay val="0"/>
      <c:spPr>
        <a:noFill/>
        <a:ln>
          <a:noFill/>
        </a:ln>
        <a:effectLst/>
      </c:spPr>
      <c:txPr>
        <a:bodyPr rot="0" spcFirstLastPara="1" vertOverflow="ellipsis" vert="horz" wrap="square" anchor="ctr" anchorCtr="1"/>
        <a:lstStyle/>
        <a:p>
          <a:pPr>
            <a:defRPr sz="1900" b="1" i="0" u="none" strike="noStrike" kern="1200" cap="none" spc="0" normalizeH="0" baseline="0">
              <a:solidFill>
                <a:schemeClr val="tx1"/>
              </a:solidFill>
              <a:latin typeface="+mj-lt"/>
              <a:ea typeface="+mj-ea"/>
              <a:cs typeface="+mj-cs"/>
            </a:defRPr>
          </a:pPr>
          <a:endParaRPr lang="en-US"/>
        </a:p>
      </c:txPr>
    </c:title>
    <c:autoTitleDeleted val="0"/>
    <c:plotArea>
      <c:layout>
        <c:manualLayout>
          <c:layoutTarget val="inner"/>
          <c:xMode val="edge"/>
          <c:yMode val="edge"/>
          <c:x val="3.2096798614300558E-2"/>
          <c:y val="0.10155566261525356"/>
          <c:w val="0.93580640277139893"/>
          <c:h val="0.74509651829643053"/>
        </c:manualLayout>
      </c:layout>
      <c:barChart>
        <c:barDir val="col"/>
        <c:grouping val="clustered"/>
        <c:varyColors val="0"/>
        <c:ser>
          <c:idx val="0"/>
          <c:order val="0"/>
          <c:tx>
            <c:strRef>
              <c:f>Sheet1!$B$1</c:f>
              <c:strCache>
                <c:ptCount val="1"/>
                <c:pt idx="0">
                  <c:v>Control (N=259)</c:v>
                </c:pt>
              </c:strCache>
            </c:strRef>
          </c:tx>
          <c:spPr>
            <a:solidFill>
              <a:srgbClr val="F05134"/>
            </a:solidFill>
            <a:ln>
              <a:solidFill>
                <a:schemeClr val="tx1"/>
              </a:solid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Sheet1!$A$2:$A$4</c:f>
              <c:strCache>
                <c:ptCount val="3"/>
                <c:pt idx="0">
                  <c:v>Physical or sexual IPV in 6m</c:v>
                </c:pt>
                <c:pt idx="1">
                  <c:v>Severe physical or sexual IPV in 6m</c:v>
                </c:pt>
                <c:pt idx="2">
                  <c:v>Consistent condom use in 30 days</c:v>
                </c:pt>
              </c:strCache>
            </c:strRef>
          </c:cat>
          <c:val>
            <c:numRef>
              <c:f>Sheet1!$B$2:$B$4</c:f>
              <c:numCache>
                <c:formatCode>0.0</c:formatCode>
                <c:ptCount val="3"/>
                <c:pt idx="0">
                  <c:v>8.1</c:v>
                </c:pt>
                <c:pt idx="1">
                  <c:v>6.9</c:v>
                </c:pt>
                <c:pt idx="2">
                  <c:v>62.5</c:v>
                </c:pt>
              </c:numCache>
            </c:numRef>
          </c:val>
          <c:extLst>
            <c:ext xmlns:c16="http://schemas.microsoft.com/office/drawing/2014/chart" uri="{C3380CC4-5D6E-409C-BE32-E72D297353CC}">
              <c16:uniqueId val="{00000000-851D-4D52-8706-73656E01903D}"/>
            </c:ext>
          </c:extLst>
        </c:ser>
        <c:ser>
          <c:idx val="1"/>
          <c:order val="1"/>
          <c:tx>
            <c:strRef>
              <c:f>Sheet1!$C$1</c:f>
              <c:strCache>
                <c:ptCount val="1"/>
                <c:pt idx="0">
                  <c:v>Intervention (N=288)</c:v>
                </c:pt>
              </c:strCache>
            </c:strRef>
          </c:tx>
          <c:spPr>
            <a:solidFill>
              <a:srgbClr val="FFC000"/>
            </a:solidFill>
            <a:ln>
              <a:solidFill>
                <a:schemeClr val="tx1"/>
              </a:solidFill>
            </a:ln>
            <a:effectLst/>
          </c:spPr>
          <c:invertIfNegative val="0"/>
          <c:dPt>
            <c:idx val="0"/>
            <c:invertIfNegative val="0"/>
            <c:bubble3D val="0"/>
            <c:spPr>
              <a:solidFill>
                <a:srgbClr val="FFC000"/>
              </a:solidFill>
              <a:ln>
                <a:solidFill>
                  <a:schemeClr val="tx1"/>
                </a:solidFill>
              </a:ln>
              <a:effectLst/>
            </c:spPr>
            <c:extLst>
              <c:ext xmlns:c16="http://schemas.microsoft.com/office/drawing/2014/chart" uri="{C3380CC4-5D6E-409C-BE32-E72D297353CC}">
                <c16:uniqueId val="{00000003-851D-4D52-8706-73656E01903D}"/>
              </c:ext>
            </c:extLst>
          </c:dPt>
          <c:dPt>
            <c:idx val="1"/>
            <c:invertIfNegative val="0"/>
            <c:bubble3D val="0"/>
            <c:spPr>
              <a:solidFill>
                <a:srgbClr val="FFC000"/>
              </a:solidFill>
              <a:ln>
                <a:solidFill>
                  <a:schemeClr val="tx1"/>
                </a:solidFill>
              </a:ln>
              <a:effectLst/>
            </c:spPr>
            <c:extLst>
              <c:ext xmlns:c16="http://schemas.microsoft.com/office/drawing/2014/chart" uri="{C3380CC4-5D6E-409C-BE32-E72D297353CC}">
                <c16:uniqueId val="{00000004-851D-4D52-8706-73656E01903D}"/>
              </c:ext>
            </c:extLst>
          </c:dPt>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Sheet1!$A$2:$A$4</c:f>
              <c:strCache>
                <c:ptCount val="3"/>
                <c:pt idx="0">
                  <c:v>Physical or sexual IPV in 6m</c:v>
                </c:pt>
                <c:pt idx="1">
                  <c:v>Severe physical or sexual IPV in 6m</c:v>
                </c:pt>
                <c:pt idx="2">
                  <c:v>Consistent condom use in 30 days</c:v>
                </c:pt>
              </c:strCache>
            </c:strRef>
          </c:cat>
          <c:val>
            <c:numRef>
              <c:f>Sheet1!$C$2:$C$4</c:f>
              <c:numCache>
                <c:formatCode>0.0</c:formatCode>
                <c:ptCount val="3"/>
                <c:pt idx="0">
                  <c:v>9</c:v>
                </c:pt>
                <c:pt idx="1">
                  <c:v>8.6999999999999993</c:v>
                </c:pt>
                <c:pt idx="2">
                  <c:v>57.3</c:v>
                </c:pt>
              </c:numCache>
            </c:numRef>
          </c:val>
          <c:extLst>
            <c:ext xmlns:c16="http://schemas.microsoft.com/office/drawing/2014/chart" uri="{C3380CC4-5D6E-409C-BE32-E72D297353CC}">
              <c16:uniqueId val="{00000001-851D-4D52-8706-73656E01903D}"/>
            </c:ext>
          </c:extLst>
        </c:ser>
        <c:dLbls>
          <c:showLegendKey val="0"/>
          <c:showVal val="0"/>
          <c:showCatName val="0"/>
          <c:showSerName val="0"/>
          <c:showPercent val="0"/>
          <c:showBubbleSize val="0"/>
        </c:dLbls>
        <c:gapWidth val="267"/>
        <c:overlap val="-43"/>
        <c:axId val="706218592"/>
        <c:axId val="706222856"/>
      </c:barChart>
      <c:catAx>
        <c:axId val="706218592"/>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chemeClr val="tx1"/>
                </a:solidFill>
                <a:latin typeface="+mn-lt"/>
                <a:ea typeface="+mn-ea"/>
                <a:cs typeface="+mn-cs"/>
              </a:defRPr>
            </a:pPr>
            <a:endParaRPr lang="en-US"/>
          </a:p>
        </c:txPr>
        <c:crossAx val="706222856"/>
        <c:crosses val="autoZero"/>
        <c:auto val="1"/>
        <c:lblAlgn val="ctr"/>
        <c:lblOffset val="100"/>
        <c:noMultiLvlLbl val="0"/>
      </c:catAx>
      <c:valAx>
        <c:axId val="706222856"/>
        <c:scaling>
          <c:orientation val="minMax"/>
          <c:max val="100"/>
        </c:scaling>
        <c:delete val="1"/>
        <c:axPos val="l"/>
        <c:majorGridlines>
          <c:spPr>
            <a:ln w="9525" cap="flat" cmpd="sng" algn="ctr">
              <a:solidFill>
                <a:schemeClr val="dk1">
                  <a:lumMod val="15000"/>
                  <a:lumOff val="85000"/>
                </a:schemeClr>
              </a:solidFill>
              <a:round/>
            </a:ln>
            <a:effectLst/>
          </c:spPr>
        </c:majorGridlines>
        <c:numFmt formatCode="0.0" sourceLinked="1"/>
        <c:majorTickMark val="none"/>
        <c:minorTickMark val="none"/>
        <c:tickLblPos val="nextTo"/>
        <c:crossAx val="706218592"/>
        <c:crosses val="autoZero"/>
        <c:crossBetween val="between"/>
        <c:majorUnit val="20"/>
      </c:valAx>
      <c:spPr>
        <a:pattFill prst="ltDnDiag">
          <a:fgClr>
            <a:schemeClr val="dk1">
              <a:lumMod val="15000"/>
              <a:lumOff val="85000"/>
            </a:schemeClr>
          </a:fgClr>
          <a:bgClr>
            <a:schemeClr val="lt1"/>
          </a:bgClr>
        </a:patt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a:solidFill>
            <a:schemeClr val="tx1"/>
          </a:solidFill>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00" b="1" i="0" u="none" strike="noStrike" kern="1200" cap="none" spc="0" normalizeH="0" baseline="0">
                <a:solidFill>
                  <a:schemeClr val="tx1"/>
                </a:solidFill>
                <a:latin typeface="+mj-lt"/>
                <a:ea typeface="+mj-ea"/>
                <a:cs typeface="+mj-cs"/>
              </a:defRPr>
            </a:pPr>
            <a:r>
              <a:rPr lang="en-IN" sz="1900" dirty="0"/>
              <a:t>Secondary outcomes at endline</a:t>
            </a:r>
          </a:p>
        </c:rich>
      </c:tx>
      <c:overlay val="0"/>
      <c:spPr>
        <a:noFill/>
        <a:ln>
          <a:noFill/>
        </a:ln>
        <a:effectLst/>
      </c:spPr>
      <c:txPr>
        <a:bodyPr rot="0" spcFirstLastPara="1" vertOverflow="ellipsis" vert="horz" wrap="square" anchor="ctr" anchorCtr="1"/>
        <a:lstStyle/>
        <a:p>
          <a:pPr>
            <a:defRPr sz="1900" b="1" i="0" u="none" strike="noStrike" kern="1200" cap="none" spc="0" normalizeH="0" baseline="0">
              <a:solidFill>
                <a:schemeClr val="tx1"/>
              </a:solidFill>
              <a:latin typeface="+mj-lt"/>
              <a:ea typeface="+mj-ea"/>
              <a:cs typeface="+mj-cs"/>
            </a:defRPr>
          </a:pPr>
          <a:endParaRPr lang="en-US"/>
        </a:p>
      </c:txPr>
    </c:title>
    <c:autoTitleDeleted val="0"/>
    <c:plotArea>
      <c:layout>
        <c:manualLayout>
          <c:layoutTarget val="inner"/>
          <c:xMode val="edge"/>
          <c:yMode val="edge"/>
          <c:x val="3.2096798614300558E-2"/>
          <c:y val="0.10155566261525356"/>
          <c:w val="0.93580640277139893"/>
          <c:h val="0.65452270730637985"/>
        </c:manualLayout>
      </c:layout>
      <c:barChart>
        <c:barDir val="col"/>
        <c:grouping val="clustered"/>
        <c:varyColors val="0"/>
        <c:ser>
          <c:idx val="0"/>
          <c:order val="0"/>
          <c:tx>
            <c:strRef>
              <c:f>Sheet1!$B$1</c:f>
              <c:strCache>
                <c:ptCount val="1"/>
                <c:pt idx="0">
                  <c:v>Control (N=259)</c:v>
                </c:pt>
              </c:strCache>
            </c:strRef>
          </c:tx>
          <c:spPr>
            <a:solidFill>
              <a:srgbClr val="F05134"/>
            </a:solidFill>
            <a:ln>
              <a:solidFill>
                <a:schemeClr val="tx1"/>
              </a:solid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Sheet1!$A$2:$A$6</c:f>
              <c:strCache>
                <c:ptCount val="5"/>
                <c:pt idx="0">
                  <c:v>Acceptance of IPV</c:v>
                </c:pt>
                <c:pt idx="1">
                  <c:v>Disclosure of IPV</c:v>
                </c:pt>
                <c:pt idx="2">
                  <c:v>Knowledge of self-protection strategies</c:v>
                </c:pt>
                <c:pt idx="3">
                  <c:v>Self-efficacy to use condom with IP</c:v>
                </c:pt>
                <c:pt idx="4">
                  <c:v>Solidarity among FSWs on IPV</c:v>
                </c:pt>
              </c:strCache>
            </c:strRef>
          </c:cat>
          <c:val>
            <c:numRef>
              <c:f>Sheet1!$B$2:$B$6</c:f>
              <c:numCache>
                <c:formatCode>0.0</c:formatCode>
                <c:ptCount val="5"/>
                <c:pt idx="0">
                  <c:v>76.2</c:v>
                </c:pt>
                <c:pt idx="1">
                  <c:v>51.7</c:v>
                </c:pt>
                <c:pt idx="2">
                  <c:v>12.4</c:v>
                </c:pt>
                <c:pt idx="3">
                  <c:v>62.9</c:v>
                </c:pt>
                <c:pt idx="4">
                  <c:v>31.3</c:v>
                </c:pt>
              </c:numCache>
            </c:numRef>
          </c:val>
          <c:extLst>
            <c:ext xmlns:c16="http://schemas.microsoft.com/office/drawing/2014/chart" uri="{C3380CC4-5D6E-409C-BE32-E72D297353CC}">
              <c16:uniqueId val="{00000000-64E3-4050-8A28-CDF0C41EDFD7}"/>
            </c:ext>
          </c:extLst>
        </c:ser>
        <c:ser>
          <c:idx val="1"/>
          <c:order val="1"/>
          <c:tx>
            <c:strRef>
              <c:f>Sheet1!$C$1</c:f>
              <c:strCache>
                <c:ptCount val="1"/>
                <c:pt idx="0">
                  <c:v>Intervention (N=288)</c:v>
                </c:pt>
              </c:strCache>
            </c:strRef>
          </c:tx>
          <c:spPr>
            <a:solidFill>
              <a:srgbClr val="FFC000"/>
            </a:solidFill>
            <a:ln>
              <a:solidFill>
                <a:schemeClr val="tx1"/>
              </a:solidFill>
            </a:ln>
            <a:effectLst/>
          </c:spPr>
          <c:invertIfNegative val="0"/>
          <c:dPt>
            <c:idx val="0"/>
            <c:invertIfNegative val="0"/>
            <c:bubble3D val="0"/>
            <c:spPr>
              <a:solidFill>
                <a:srgbClr val="FFC000"/>
              </a:solidFill>
              <a:ln>
                <a:solidFill>
                  <a:schemeClr val="tx1"/>
                </a:solidFill>
              </a:ln>
              <a:effectLst/>
            </c:spPr>
            <c:extLst>
              <c:ext xmlns:c16="http://schemas.microsoft.com/office/drawing/2014/chart" uri="{C3380CC4-5D6E-409C-BE32-E72D297353CC}">
                <c16:uniqueId val="{00000002-64E3-4050-8A28-CDF0C41EDFD7}"/>
              </c:ext>
            </c:extLst>
          </c:dPt>
          <c:dPt>
            <c:idx val="1"/>
            <c:invertIfNegative val="0"/>
            <c:bubble3D val="0"/>
            <c:spPr>
              <a:solidFill>
                <a:srgbClr val="FFC000"/>
              </a:solidFill>
              <a:ln>
                <a:solidFill>
                  <a:schemeClr val="tx1"/>
                </a:solidFill>
              </a:ln>
              <a:effectLst/>
            </c:spPr>
            <c:extLst>
              <c:ext xmlns:c16="http://schemas.microsoft.com/office/drawing/2014/chart" uri="{C3380CC4-5D6E-409C-BE32-E72D297353CC}">
                <c16:uniqueId val="{00000004-64E3-4050-8A28-CDF0C41EDFD7}"/>
              </c:ext>
            </c:extLst>
          </c:dPt>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Sheet1!$A$2:$A$6</c:f>
              <c:strCache>
                <c:ptCount val="5"/>
                <c:pt idx="0">
                  <c:v>Acceptance of IPV</c:v>
                </c:pt>
                <c:pt idx="1">
                  <c:v>Disclosure of IPV</c:v>
                </c:pt>
                <c:pt idx="2">
                  <c:v>Knowledge of self-protection strategies</c:v>
                </c:pt>
                <c:pt idx="3">
                  <c:v>Self-efficacy to use condom with IP</c:v>
                </c:pt>
                <c:pt idx="4">
                  <c:v>Solidarity among FSWs on IPV</c:v>
                </c:pt>
              </c:strCache>
            </c:strRef>
          </c:cat>
          <c:val>
            <c:numRef>
              <c:f>Sheet1!$C$2:$C$6</c:f>
              <c:numCache>
                <c:formatCode>0.0</c:formatCode>
                <c:ptCount val="5"/>
                <c:pt idx="0">
                  <c:v>67</c:v>
                </c:pt>
                <c:pt idx="1">
                  <c:v>67.7</c:v>
                </c:pt>
                <c:pt idx="2">
                  <c:v>21.2</c:v>
                </c:pt>
                <c:pt idx="3">
                  <c:v>59</c:v>
                </c:pt>
                <c:pt idx="4">
                  <c:v>38.9</c:v>
                </c:pt>
              </c:numCache>
            </c:numRef>
          </c:val>
          <c:extLst>
            <c:ext xmlns:c16="http://schemas.microsoft.com/office/drawing/2014/chart" uri="{C3380CC4-5D6E-409C-BE32-E72D297353CC}">
              <c16:uniqueId val="{00000005-64E3-4050-8A28-CDF0C41EDFD7}"/>
            </c:ext>
          </c:extLst>
        </c:ser>
        <c:dLbls>
          <c:showLegendKey val="0"/>
          <c:showVal val="0"/>
          <c:showCatName val="0"/>
          <c:showSerName val="0"/>
          <c:showPercent val="0"/>
          <c:showBubbleSize val="0"/>
        </c:dLbls>
        <c:gapWidth val="267"/>
        <c:overlap val="-43"/>
        <c:axId val="706218592"/>
        <c:axId val="706222856"/>
      </c:barChart>
      <c:catAx>
        <c:axId val="706218592"/>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chemeClr val="tx1"/>
                </a:solidFill>
                <a:latin typeface="+mn-lt"/>
                <a:ea typeface="+mn-ea"/>
                <a:cs typeface="+mn-cs"/>
              </a:defRPr>
            </a:pPr>
            <a:endParaRPr lang="en-US"/>
          </a:p>
        </c:txPr>
        <c:crossAx val="706222856"/>
        <c:crosses val="autoZero"/>
        <c:auto val="1"/>
        <c:lblAlgn val="ctr"/>
        <c:lblOffset val="100"/>
        <c:noMultiLvlLbl val="0"/>
      </c:catAx>
      <c:valAx>
        <c:axId val="706222856"/>
        <c:scaling>
          <c:orientation val="minMax"/>
          <c:max val="100"/>
        </c:scaling>
        <c:delete val="1"/>
        <c:axPos val="l"/>
        <c:majorGridlines>
          <c:spPr>
            <a:ln w="9525" cap="flat" cmpd="sng" algn="ctr">
              <a:solidFill>
                <a:schemeClr val="dk1">
                  <a:lumMod val="15000"/>
                  <a:lumOff val="85000"/>
                </a:schemeClr>
              </a:solidFill>
              <a:round/>
            </a:ln>
            <a:effectLst/>
          </c:spPr>
        </c:majorGridlines>
        <c:numFmt formatCode="0.0" sourceLinked="1"/>
        <c:majorTickMark val="none"/>
        <c:minorTickMark val="none"/>
        <c:tickLblPos val="nextTo"/>
        <c:crossAx val="706218592"/>
        <c:crosses val="autoZero"/>
        <c:crossBetween val="between"/>
        <c:majorUnit val="20"/>
      </c:valAx>
      <c:spPr>
        <a:pattFill prst="ltDnDiag">
          <a:fgClr>
            <a:schemeClr val="dk1">
              <a:lumMod val="15000"/>
              <a:lumOff val="85000"/>
            </a:schemeClr>
          </a:fgClr>
          <a:bgClr>
            <a:schemeClr val="lt1"/>
          </a:bgClr>
        </a:patt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a:solidFill>
            <a:schemeClr val="tx1"/>
          </a:solidFill>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chemeClr val="tx1">
                    <a:lumMod val="95000"/>
                    <a:lumOff val="5000"/>
                  </a:schemeClr>
                </a:solidFill>
                <a:latin typeface="+mn-lt"/>
                <a:ea typeface="+mn-ea"/>
                <a:cs typeface="+mn-cs"/>
              </a:defRPr>
            </a:pPr>
            <a:r>
              <a:rPr lang="en-IN" sz="2000" b="1"/>
              <a:t>Physical or sexual IPV in the past 6 months</a:t>
            </a:r>
          </a:p>
        </c:rich>
      </c:tx>
      <c:overlay val="0"/>
      <c:spPr>
        <a:noFill/>
        <a:ln>
          <a:noFill/>
        </a:ln>
        <a:effectLst/>
      </c:spPr>
      <c:txPr>
        <a:bodyPr rot="0" spcFirstLastPara="1" vertOverflow="ellipsis" vert="horz" wrap="square" anchor="ctr" anchorCtr="1"/>
        <a:lstStyle/>
        <a:p>
          <a:pPr>
            <a:defRPr sz="2000" b="1" i="0" u="none" strike="noStrike" kern="1200" spc="0" baseline="0">
              <a:solidFill>
                <a:schemeClr val="tx1">
                  <a:lumMod val="95000"/>
                  <a:lumOff val="5000"/>
                </a:schemeClr>
              </a:solidFill>
              <a:latin typeface="+mn-lt"/>
              <a:ea typeface="+mn-ea"/>
              <a:cs typeface="+mn-cs"/>
            </a:defRPr>
          </a:pPr>
          <a:endParaRPr lang="en-US"/>
        </a:p>
      </c:txPr>
    </c:title>
    <c:autoTitleDeleted val="0"/>
    <c:plotArea>
      <c:layout>
        <c:manualLayout>
          <c:layoutTarget val="inner"/>
          <c:xMode val="edge"/>
          <c:yMode val="edge"/>
          <c:x val="8.195554449241417E-2"/>
          <c:y val="0.10623772621764367"/>
          <c:w val="0.89799771020227304"/>
          <c:h val="0.71897316725592675"/>
        </c:manualLayout>
      </c:layout>
      <c:lineChart>
        <c:grouping val="standard"/>
        <c:varyColors val="0"/>
        <c:ser>
          <c:idx val="0"/>
          <c:order val="0"/>
          <c:tx>
            <c:strRef>
              <c:f>Sheet1!$B$1</c:f>
              <c:strCache>
                <c:ptCount val="1"/>
                <c:pt idx="0">
                  <c:v>Control</c:v>
                </c:pt>
              </c:strCache>
            </c:strRef>
          </c:tx>
          <c:spPr>
            <a:ln w="38100" cap="rnd">
              <a:solidFill>
                <a:srgbClr val="F05134"/>
              </a:solidFill>
              <a:round/>
            </a:ln>
            <a:effectLst/>
          </c:spPr>
          <c:marker>
            <c:symbol val="circle"/>
            <c:size val="5"/>
            <c:spPr>
              <a:solidFill>
                <a:srgbClr val="F05134"/>
              </a:solidFill>
              <a:ln w="38100">
                <a:solidFill>
                  <a:srgbClr val="F05134"/>
                </a:solidFill>
              </a:ln>
              <a:effectLst/>
            </c:spPr>
          </c:marker>
          <c:dLbls>
            <c:dLbl>
              <c:idx val="2"/>
              <c:layout>
                <c:manualLayout>
                  <c:x val="-0.13269012998238719"/>
                  <c:y val="-1.138912449890300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E3B-4024-8AE6-6E367B7C7AD6}"/>
                </c:ext>
              </c:extLst>
            </c:dLbl>
            <c:numFmt formatCode="#,##0.0" sourceLinked="0"/>
            <c:spPr>
              <a:noFill/>
              <a:ln>
                <a:noFill/>
              </a:ln>
              <a:effectLst/>
            </c:spPr>
            <c:txPr>
              <a:bodyPr rot="0" spcFirstLastPara="1" vertOverflow="ellipsis" vert="horz" wrap="square" anchor="ctr" anchorCtr="1"/>
              <a:lstStyle/>
              <a:p>
                <a:pPr>
                  <a:defRPr sz="1200" b="0" i="0" u="none" strike="noStrike" kern="1200" baseline="0">
                    <a:solidFill>
                      <a:schemeClr val="tx1">
                        <a:lumMod val="95000"/>
                        <a:lumOff val="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Baseline</c:v>
                </c:pt>
                <c:pt idx="1">
                  <c:v>Midline</c:v>
                </c:pt>
                <c:pt idx="2">
                  <c:v>Endline</c:v>
                </c:pt>
              </c:strCache>
            </c:strRef>
          </c:cat>
          <c:val>
            <c:numRef>
              <c:f>Sheet1!$B$2:$B$4</c:f>
              <c:numCache>
                <c:formatCode>General</c:formatCode>
                <c:ptCount val="3"/>
                <c:pt idx="0">
                  <c:v>41.8</c:v>
                </c:pt>
                <c:pt idx="1">
                  <c:v>44.3</c:v>
                </c:pt>
                <c:pt idx="2">
                  <c:v>8.1</c:v>
                </c:pt>
              </c:numCache>
            </c:numRef>
          </c:val>
          <c:smooth val="0"/>
          <c:extLst>
            <c:ext xmlns:c16="http://schemas.microsoft.com/office/drawing/2014/chart" uri="{C3380CC4-5D6E-409C-BE32-E72D297353CC}">
              <c16:uniqueId val="{00000001-4E3B-4024-8AE6-6E367B7C7AD6}"/>
            </c:ext>
          </c:extLst>
        </c:ser>
        <c:ser>
          <c:idx val="1"/>
          <c:order val="1"/>
          <c:tx>
            <c:strRef>
              <c:f>Sheet1!$C$1</c:f>
              <c:strCache>
                <c:ptCount val="1"/>
                <c:pt idx="0">
                  <c:v>Intervention</c:v>
                </c:pt>
              </c:strCache>
            </c:strRef>
          </c:tx>
          <c:spPr>
            <a:ln w="38100" cap="rnd">
              <a:solidFill>
                <a:srgbClr val="FFC000"/>
              </a:solidFill>
              <a:round/>
            </a:ln>
            <a:effectLst/>
          </c:spPr>
          <c:marker>
            <c:symbol val="circle"/>
            <c:size val="5"/>
            <c:spPr>
              <a:solidFill>
                <a:srgbClr val="FFC000"/>
              </a:solidFill>
              <a:ln w="38100">
                <a:solidFill>
                  <a:srgbClr val="FFC000"/>
                </a:solidFill>
              </a:ln>
              <a:effectLst/>
            </c:spPr>
          </c:marker>
          <c:dLbls>
            <c:dLbl>
              <c:idx val="2"/>
              <c:layout>
                <c:manualLayout>
                  <c:x val="-1.8202522238564861E-2"/>
                  <c:y val="-0.10446311581482566"/>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E3B-4024-8AE6-6E367B7C7AD6}"/>
                </c:ext>
              </c:extLst>
            </c:dLbl>
            <c:numFmt formatCode="#,##0.0" sourceLinked="0"/>
            <c:spPr>
              <a:noFill/>
              <a:ln>
                <a:noFill/>
              </a:ln>
              <a:effectLst/>
            </c:spPr>
            <c:txPr>
              <a:bodyPr rot="0" spcFirstLastPara="1" vertOverflow="ellipsis" vert="horz" wrap="square" anchor="ctr" anchorCtr="1"/>
              <a:lstStyle/>
              <a:p>
                <a:pPr>
                  <a:defRPr sz="1200" b="0" i="0" u="none" strike="noStrike" kern="1200" baseline="0">
                    <a:solidFill>
                      <a:schemeClr val="tx1">
                        <a:lumMod val="95000"/>
                        <a:lumOff val="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Baseline</c:v>
                </c:pt>
                <c:pt idx="1">
                  <c:v>Midline</c:v>
                </c:pt>
                <c:pt idx="2">
                  <c:v>Endline</c:v>
                </c:pt>
              </c:strCache>
            </c:strRef>
          </c:cat>
          <c:val>
            <c:numRef>
              <c:f>Sheet1!$C$2:$C$4</c:f>
              <c:numCache>
                <c:formatCode>General</c:formatCode>
                <c:ptCount val="3"/>
                <c:pt idx="0">
                  <c:v>25.9</c:v>
                </c:pt>
                <c:pt idx="1">
                  <c:v>63.3</c:v>
                </c:pt>
                <c:pt idx="2">
                  <c:v>9</c:v>
                </c:pt>
              </c:numCache>
            </c:numRef>
          </c:val>
          <c:smooth val="0"/>
          <c:extLst>
            <c:ext xmlns:c16="http://schemas.microsoft.com/office/drawing/2014/chart" uri="{C3380CC4-5D6E-409C-BE32-E72D297353CC}">
              <c16:uniqueId val="{00000003-4E3B-4024-8AE6-6E367B7C7AD6}"/>
            </c:ext>
          </c:extLst>
        </c:ser>
        <c:dLbls>
          <c:dLblPos val="t"/>
          <c:showLegendKey val="0"/>
          <c:showVal val="1"/>
          <c:showCatName val="0"/>
          <c:showSerName val="0"/>
          <c:showPercent val="0"/>
          <c:showBubbleSize val="0"/>
        </c:dLbls>
        <c:marker val="1"/>
        <c:smooth val="0"/>
        <c:axId val="554934088"/>
        <c:axId val="554936056"/>
      </c:lineChart>
      <c:catAx>
        <c:axId val="554934088"/>
        <c:scaling>
          <c:orientation val="minMax"/>
        </c:scaling>
        <c:delete val="0"/>
        <c:axPos val="b"/>
        <c:numFmt formatCode="General" sourceLinked="1"/>
        <c:majorTickMark val="none"/>
        <c:minorTickMark val="none"/>
        <c:tickLblPos val="nextTo"/>
        <c:spPr>
          <a:solidFill>
            <a:schemeClr val="bg1"/>
          </a:solid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95000"/>
                    <a:lumOff val="5000"/>
                  </a:schemeClr>
                </a:solidFill>
                <a:latin typeface="+mn-lt"/>
                <a:ea typeface="+mn-ea"/>
                <a:cs typeface="+mn-cs"/>
              </a:defRPr>
            </a:pPr>
            <a:endParaRPr lang="en-US"/>
          </a:p>
        </c:txPr>
        <c:crossAx val="554936056"/>
        <c:crosses val="autoZero"/>
        <c:auto val="1"/>
        <c:lblAlgn val="ctr"/>
        <c:lblOffset val="100"/>
        <c:noMultiLvlLbl val="0"/>
      </c:catAx>
      <c:valAx>
        <c:axId val="554936056"/>
        <c:scaling>
          <c:orientation val="minMax"/>
          <c:max val="100"/>
        </c:scaling>
        <c:delete val="0"/>
        <c:axPos val="l"/>
        <c:numFmt formatCode="General" sourceLinked="1"/>
        <c:majorTickMark val="none"/>
        <c:minorTickMark val="none"/>
        <c:tickLblPos val="nextTo"/>
        <c:spPr>
          <a:noFill/>
          <a:ln>
            <a:solidFill>
              <a:schemeClr val="accent1"/>
            </a:solidFill>
          </a:ln>
          <a:effectLst/>
        </c:spPr>
        <c:txPr>
          <a:bodyPr rot="-60000000" spcFirstLastPara="1" vertOverflow="ellipsis" vert="horz" wrap="square" anchor="ctr" anchorCtr="1"/>
          <a:lstStyle/>
          <a:p>
            <a:pPr>
              <a:defRPr sz="1200" b="0" i="0" u="none" strike="noStrike" kern="1200" baseline="0">
                <a:solidFill>
                  <a:schemeClr val="tx1">
                    <a:lumMod val="95000"/>
                    <a:lumOff val="5000"/>
                  </a:schemeClr>
                </a:solidFill>
                <a:latin typeface="+mn-lt"/>
                <a:ea typeface="+mn-ea"/>
                <a:cs typeface="+mn-cs"/>
              </a:defRPr>
            </a:pPr>
            <a:endParaRPr lang="en-US"/>
          </a:p>
        </c:txPr>
        <c:crossAx val="5549340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95000"/>
                  <a:lumOff val="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solidFill>
            <a:schemeClr val="tx1">
              <a:lumMod val="95000"/>
              <a:lumOff val="5000"/>
            </a:schemeClr>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2.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3.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4.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5.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6.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7.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B94737-D3D3-4706-8D48-86407ECF8782}" type="datetimeFigureOut">
              <a:rPr lang="en-US" smtClean="0"/>
              <a:t>7/21/18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3981B2-2C65-4879-9657-C7BDE1378CC3}" type="slidenum">
              <a:rPr lang="en-US" smtClean="0"/>
              <a:t>‹#›</a:t>
            </a:fld>
            <a:endParaRPr lang="en-US"/>
          </a:p>
        </p:txBody>
      </p:sp>
    </p:spTree>
    <p:extLst>
      <p:ext uri="{BB962C8B-B14F-4D97-AF65-F5344CB8AC3E}">
        <p14:creationId xmlns:p14="http://schemas.microsoft.com/office/powerpoint/2010/main" val="39116736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www.tasaf.org/" TargetMode="External"/><Relationship Id="rId2" Type="http://schemas.openxmlformats.org/officeDocument/2006/relationships/slide" Target="../slides/slide26.xml"/><Relationship Id="rId1" Type="http://schemas.openxmlformats.org/officeDocument/2006/relationships/notesMaster" Target="../notesMasters/notesMaster1.xml"/><Relationship Id="rId4" Type="http://schemas.openxmlformats.org/officeDocument/2006/relationships/hyperlink" Target="https://openknowledge.worldbank.org/handle/10986/17220" TargetMode="Externa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033981B2-2C65-4879-9657-C7BDE1378CC3}" type="slidenum">
              <a:rPr lang="en-US" smtClean="0"/>
              <a:t>1</a:t>
            </a:fld>
            <a:endParaRPr lang="en-US"/>
          </a:p>
        </p:txBody>
      </p:sp>
    </p:spTree>
    <p:extLst>
      <p:ext uri="{BB962C8B-B14F-4D97-AF65-F5344CB8AC3E}">
        <p14:creationId xmlns:p14="http://schemas.microsoft.com/office/powerpoint/2010/main" val="8176436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a:p>
            <a:r>
              <a:rPr lang="en-US" dirty="0"/>
              <a:t>So what are these multipliers?</a:t>
            </a:r>
          </a:p>
          <a:p>
            <a:endParaRPr lang="en-US" dirty="0"/>
          </a:p>
          <a:p>
            <a:r>
              <a:rPr lang="en-US" dirty="0"/>
              <a:t>Well there are many, but today we are going to explore 3 in more depth.</a:t>
            </a:r>
          </a:p>
          <a:p>
            <a:endParaRPr lang="en-US" dirty="0"/>
          </a:p>
          <a:p>
            <a:r>
              <a:rPr lang="en-US" dirty="0"/>
              <a:t>Specifically</a:t>
            </a:r>
          </a:p>
          <a:p>
            <a:endParaRPr lang="en-US" dirty="0"/>
          </a:p>
          <a:p>
            <a:pPr marL="228600" indent="-228600">
              <a:buFont typeface="+mj-lt"/>
              <a:buAutoNum type="arabicPeriod"/>
            </a:pPr>
            <a:r>
              <a:rPr lang="en-US" dirty="0"/>
              <a:t> Addressing harmful alcohol use, </a:t>
            </a:r>
          </a:p>
          <a:p>
            <a:pPr marL="228600" indent="-228600">
              <a:buFont typeface="+mj-lt"/>
              <a:buAutoNum type="arabicPeriod"/>
            </a:pPr>
            <a:r>
              <a:rPr lang="en-US" dirty="0"/>
              <a:t> Keeping girls in school, and </a:t>
            </a:r>
          </a:p>
          <a:p>
            <a:pPr marL="228600" indent="-228600">
              <a:buFont typeface="+mj-lt"/>
              <a:buAutoNum type="arabicPeriod"/>
            </a:pPr>
            <a:r>
              <a:rPr lang="en-US" dirty="0"/>
              <a:t> Expanding social protection ( or cash transfer) </a:t>
            </a:r>
            <a:r>
              <a:rPr lang="en-US" dirty="0" err="1"/>
              <a:t>programmes</a:t>
            </a:r>
            <a:r>
              <a:rPr lang="en-US" dirty="0"/>
              <a:t> for families.</a:t>
            </a:r>
          </a:p>
          <a:p>
            <a:pPr marL="228600" indent="-228600">
              <a:buFont typeface="+mj-lt"/>
              <a:buAutoNum type="arabicPeriod"/>
            </a:pPr>
            <a:endParaRPr lang="en-US" dirty="0"/>
          </a:p>
          <a:p>
            <a:pPr marL="0" indent="0">
              <a:buFontTx/>
              <a:buNone/>
            </a:pPr>
            <a:r>
              <a:rPr lang="en-US" dirty="0"/>
              <a:t>We are using these as examples to make our larger point about the need to focus investment upstream on items that hold the potential to yield multiple development synergies. </a:t>
            </a:r>
          </a:p>
          <a:p>
            <a:pPr marL="228600" indent="-228600">
              <a:buFont typeface="+mj-lt"/>
              <a:buAutoNum type="arabicPeriod"/>
            </a:pP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033981B2-2C65-4879-9657-C7BDE1378CC3}" type="slidenum">
              <a:rPr lang="en-US" smtClean="0"/>
              <a:t>10</a:t>
            </a:fld>
            <a:endParaRPr lang="en-US"/>
          </a:p>
        </p:txBody>
      </p:sp>
    </p:spTree>
    <p:extLst>
      <p:ext uri="{BB962C8B-B14F-4D97-AF65-F5344CB8AC3E}">
        <p14:creationId xmlns:p14="http://schemas.microsoft.com/office/powerpoint/2010/main" val="34123466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dirty="0">
              <a:solidFill>
                <a:schemeClr val="tx1"/>
              </a:solidFill>
              <a:effectLst/>
              <a:latin typeface="+mn-lt"/>
              <a:ea typeface="+mn-ea"/>
              <a:cs typeface="+mn-cs"/>
            </a:endParaRPr>
          </a:p>
          <a:p>
            <a:pPr marL="171450" indent="-171450">
              <a:buFont typeface="Arial" charset="0"/>
              <a:buChar char="•"/>
            </a:pPr>
            <a:r>
              <a:rPr lang="en-US" dirty="0"/>
              <a:t>An extra year of secondary schooling for girls can increase their future wages by 10 to 20 percent.</a:t>
            </a:r>
          </a:p>
          <a:p>
            <a:endParaRPr lang="en-US" dirty="0"/>
          </a:p>
          <a:p>
            <a:pPr marL="171450" indent="-171450">
              <a:buFont typeface="Arial" charset="0"/>
              <a:buChar char="•"/>
            </a:pPr>
            <a:r>
              <a:rPr lang="en-US" dirty="0"/>
              <a:t>Women with secondary education have, on average, 1.5 fewer children than those with primary schooling.</a:t>
            </a:r>
          </a:p>
          <a:p>
            <a:pPr marL="171450" indent="-171450">
              <a:buFont typeface="Arial" charset="0"/>
              <a:buChar char="•"/>
            </a:pPr>
            <a:endParaRPr lang="en-US" dirty="0"/>
          </a:p>
          <a:p>
            <a:pPr marL="171450" marR="0" indent="-171450" algn="l" defTabSz="914400" rtl="0" eaLnBrk="1" fontAlgn="auto" latinLnBrk="0" hangingPunct="1">
              <a:lnSpc>
                <a:spcPct val="100000"/>
              </a:lnSpc>
              <a:spcBef>
                <a:spcPts val="0"/>
              </a:spcBef>
              <a:spcAft>
                <a:spcPts val="0"/>
              </a:spcAft>
              <a:buClrTx/>
              <a:buSzTx/>
              <a:buFont typeface="Arial" charset="0"/>
              <a:buChar char="•"/>
              <a:tabLst/>
              <a:defRPr/>
            </a:pPr>
            <a:r>
              <a:rPr lang="en-US" dirty="0"/>
              <a:t>Secondary education reduces the vulnerability of girls to human trafficking, child marriage and other forms of abuse. </a:t>
            </a:r>
            <a:r>
              <a:rPr lang="en-US" sz="1200" b="0" i="0" kern="1200" dirty="0">
                <a:solidFill>
                  <a:schemeClr val="tx1"/>
                </a:solidFill>
                <a:effectLst/>
                <a:latin typeface="+mn-lt"/>
                <a:ea typeface="+mn-ea"/>
                <a:cs typeface="+mn-cs"/>
              </a:rPr>
              <a:t>In fact, if all girls had secondary education in sub-Saharan Africa and South and West Asia, child marriage would fall by 64%, from almost 2.9 million to just over 1 million.</a:t>
            </a:r>
            <a:endParaRPr lang="en-US" dirty="0"/>
          </a:p>
          <a:p>
            <a:pPr marL="171450" indent="-171450">
              <a:buFont typeface="Arial" charset="0"/>
              <a:buChar char="•"/>
            </a:pPr>
            <a:endParaRPr lang="en-US" dirty="0"/>
          </a:p>
          <a:p>
            <a:pPr marL="171450" indent="-171450">
              <a:buFont typeface="Arial" charset="0"/>
              <a:buChar char="•"/>
            </a:pPr>
            <a:r>
              <a:rPr lang="en-US" dirty="0"/>
              <a:t>Women with post-primary education are five times more likely than illiterate women to be educated on the topic on the topic of HIV and AIDS, and are thereby equipped with the knowledge to practice safer sex and prevent infection</a:t>
            </a:r>
          </a:p>
          <a:p>
            <a:pPr marL="171450" indent="-171450">
              <a:buFont typeface="Arial" charset="0"/>
              <a:buChar char="•"/>
            </a:pPr>
            <a:endParaRPr lang="en-US" dirty="0"/>
          </a:p>
          <a:p>
            <a:pPr marL="171450" indent="-171450">
              <a:buFont typeface="Arial" charset="0"/>
              <a:buChar char="•"/>
            </a:pPr>
            <a:r>
              <a:rPr lang="en-US" dirty="0"/>
              <a:t>Women with more education report having more decision power over their own earnings whether it is alone or with someone else. </a:t>
            </a:r>
          </a:p>
          <a:p>
            <a:pPr marL="171450" indent="-171450">
              <a:buFont typeface="Arial" charset="0"/>
              <a:buChar char="•"/>
            </a:pPr>
            <a:endParaRPr lang="en-US" i="1" dirty="0"/>
          </a:p>
          <a:p>
            <a:pPr marL="171450" indent="-171450">
              <a:buFont typeface="Arial" charset="0"/>
              <a:buChar char="•"/>
            </a:pPr>
            <a:r>
              <a:rPr lang="en-US" i="1" dirty="0"/>
              <a:t>Source: The World Bank, 2012.</a:t>
            </a:r>
            <a:endParaRPr lang="en-US" sz="1200" b="0" i="1"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Women’s education alone resulted in a 43 percent reduction in hunger from 1970 to 1995, while women living longer led to an additional 12 percent decline in hunger levels, according to the report by the U.N. Food and Agriculture </a:t>
            </a:r>
            <a:r>
              <a:rPr lang="en-US" sz="1200" b="0" i="0" kern="1200" dirty="0" err="1">
                <a:solidFill>
                  <a:schemeClr val="tx1"/>
                </a:solidFill>
                <a:effectLst/>
                <a:latin typeface="+mn-lt"/>
                <a:ea typeface="+mn-ea"/>
                <a:cs typeface="+mn-cs"/>
              </a:rPr>
              <a:t>Organisation</a:t>
            </a:r>
            <a:r>
              <a:rPr lang="en-US" sz="1200" b="0" i="0" kern="1200" dirty="0">
                <a:solidFill>
                  <a:schemeClr val="tx1"/>
                </a:solidFill>
                <a:effectLst/>
                <a:latin typeface="+mn-lt"/>
                <a:ea typeface="+mn-ea"/>
                <a:cs typeface="+mn-cs"/>
              </a:rPr>
              <a:t> (FAO) and the Asian Development Bank (ADB).</a:t>
            </a:r>
          </a:p>
          <a:p>
            <a:br>
              <a:rPr lang="en-US" dirty="0"/>
            </a:br>
            <a:endParaRPr lang="en-US" dirty="0"/>
          </a:p>
        </p:txBody>
      </p:sp>
      <p:sp>
        <p:nvSpPr>
          <p:cNvPr id="4" name="Slide Number Placeholder 3"/>
          <p:cNvSpPr>
            <a:spLocks noGrp="1"/>
          </p:cNvSpPr>
          <p:nvPr>
            <p:ph type="sldNum" sz="quarter" idx="10"/>
          </p:nvPr>
        </p:nvSpPr>
        <p:spPr/>
        <p:txBody>
          <a:bodyPr/>
          <a:lstStyle/>
          <a:p>
            <a:fld id="{0E664D68-FB8C-49D8-8BF7-F3452B0C3E22}" type="slidenum">
              <a:rPr lang="en-GB" smtClean="0"/>
              <a:pPr/>
              <a:t>11</a:t>
            </a:fld>
            <a:endParaRPr lang="en-GB"/>
          </a:p>
        </p:txBody>
      </p:sp>
    </p:spTree>
    <p:extLst>
      <p:ext uri="{BB962C8B-B14F-4D97-AF65-F5344CB8AC3E}">
        <p14:creationId xmlns:p14="http://schemas.microsoft.com/office/powerpoint/2010/main" val="19522770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dirty="0">
              <a:solidFill>
                <a:schemeClr val="tx1"/>
              </a:solidFill>
              <a:effectLst/>
              <a:latin typeface="+mn-lt"/>
              <a:ea typeface="+mn-ea"/>
              <a:cs typeface="+mn-cs"/>
            </a:endParaRPr>
          </a:p>
          <a:p>
            <a:pPr marL="171450" indent="-171450">
              <a:buFont typeface="Arial" charset="0"/>
              <a:buChar char="•"/>
            </a:pPr>
            <a:r>
              <a:rPr lang="en-US" dirty="0"/>
              <a:t>An extra year of secondary schooling for girls can increase their future wages by 10 to 20 percent.</a:t>
            </a:r>
          </a:p>
          <a:p>
            <a:endParaRPr lang="en-US" dirty="0"/>
          </a:p>
          <a:p>
            <a:pPr marL="171450" indent="-171450">
              <a:buFont typeface="Arial" charset="0"/>
              <a:buChar char="•"/>
            </a:pPr>
            <a:r>
              <a:rPr lang="en-US" dirty="0"/>
              <a:t>Women with secondary education have, on average, 1.5 fewer children than those with primary schooling.</a:t>
            </a:r>
          </a:p>
          <a:p>
            <a:pPr marL="171450" indent="-171450">
              <a:buFont typeface="Arial" charset="0"/>
              <a:buChar char="•"/>
            </a:pPr>
            <a:endParaRPr lang="en-US" dirty="0"/>
          </a:p>
          <a:p>
            <a:pPr marL="171450" marR="0" indent="-171450" algn="l" defTabSz="914400" rtl="0" eaLnBrk="1" fontAlgn="auto" latinLnBrk="0" hangingPunct="1">
              <a:lnSpc>
                <a:spcPct val="100000"/>
              </a:lnSpc>
              <a:spcBef>
                <a:spcPts val="0"/>
              </a:spcBef>
              <a:spcAft>
                <a:spcPts val="0"/>
              </a:spcAft>
              <a:buClrTx/>
              <a:buSzTx/>
              <a:buFont typeface="Arial" charset="0"/>
              <a:buChar char="•"/>
              <a:tabLst/>
              <a:defRPr/>
            </a:pPr>
            <a:r>
              <a:rPr lang="en-US" dirty="0"/>
              <a:t>Secondary education reduces the vulnerability of girls to human trafficking, child marriage and other forms of abuse. </a:t>
            </a:r>
            <a:r>
              <a:rPr lang="en-US" sz="1200" b="0" i="0" kern="1200" dirty="0">
                <a:solidFill>
                  <a:schemeClr val="tx1"/>
                </a:solidFill>
                <a:effectLst/>
                <a:latin typeface="+mn-lt"/>
                <a:ea typeface="+mn-ea"/>
                <a:cs typeface="+mn-cs"/>
              </a:rPr>
              <a:t>In fact, if all girls had secondary education in sub-Saharan Africa and South and West Asia, child marriage would fall by 64%, from almost 2.9 million to just over 1 million.</a:t>
            </a:r>
            <a:endParaRPr lang="en-US" dirty="0"/>
          </a:p>
          <a:p>
            <a:pPr marL="171450" indent="-171450">
              <a:buFont typeface="Arial" charset="0"/>
              <a:buChar char="•"/>
            </a:pPr>
            <a:endParaRPr lang="en-US" dirty="0"/>
          </a:p>
          <a:p>
            <a:pPr marL="171450" indent="-171450">
              <a:buFont typeface="Arial" charset="0"/>
              <a:buChar char="•"/>
            </a:pPr>
            <a:r>
              <a:rPr lang="en-US" dirty="0"/>
              <a:t>Women with post-primary education are five times more likely than illiterate women to be educated on the topic on the topic of HIV and AIDS, and are thereby equipped with the knowledge to practice safer sex and prevent infection</a:t>
            </a:r>
          </a:p>
          <a:p>
            <a:pPr marL="171450" indent="-171450">
              <a:buFont typeface="Arial" charset="0"/>
              <a:buChar char="•"/>
            </a:pPr>
            <a:endParaRPr lang="en-US" dirty="0"/>
          </a:p>
          <a:p>
            <a:pPr marL="171450" indent="-171450">
              <a:buFont typeface="Arial" charset="0"/>
              <a:buChar char="•"/>
            </a:pPr>
            <a:r>
              <a:rPr lang="en-US" dirty="0"/>
              <a:t>Women with more education report having more decision power over their own earnings whether it is alone or with someone else. </a:t>
            </a:r>
          </a:p>
          <a:p>
            <a:pPr marL="171450" indent="-171450">
              <a:buFont typeface="Arial" charset="0"/>
              <a:buChar char="•"/>
            </a:pPr>
            <a:endParaRPr lang="en-US" i="1" dirty="0"/>
          </a:p>
          <a:p>
            <a:pPr marL="171450" indent="-171450">
              <a:buFont typeface="Arial" charset="0"/>
              <a:buChar char="•"/>
            </a:pPr>
            <a:r>
              <a:rPr lang="en-US" i="1" dirty="0"/>
              <a:t>Source: The World Bank, 2012.</a:t>
            </a:r>
            <a:endParaRPr lang="en-US" sz="1200" b="0" i="1"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Women’s education alone resulted in a 43 percent reduction in hunger from 1970 to 1995, while women living longer led to an additional 12 percent decline in hunger levels, according to the report by the U.N. Food and Agriculture </a:t>
            </a:r>
            <a:r>
              <a:rPr lang="en-US" sz="1200" b="0" i="0" kern="1200" dirty="0" err="1">
                <a:solidFill>
                  <a:schemeClr val="tx1"/>
                </a:solidFill>
                <a:effectLst/>
                <a:latin typeface="+mn-lt"/>
                <a:ea typeface="+mn-ea"/>
                <a:cs typeface="+mn-cs"/>
              </a:rPr>
              <a:t>Organisation</a:t>
            </a:r>
            <a:r>
              <a:rPr lang="en-US" sz="1200" b="0" i="0" kern="1200" dirty="0">
                <a:solidFill>
                  <a:schemeClr val="tx1"/>
                </a:solidFill>
                <a:effectLst/>
                <a:latin typeface="+mn-lt"/>
                <a:ea typeface="+mn-ea"/>
                <a:cs typeface="+mn-cs"/>
              </a:rPr>
              <a:t> (FAO) and the Asian Development Bank (ADB).</a:t>
            </a:r>
          </a:p>
          <a:p>
            <a:br>
              <a:rPr lang="en-US" dirty="0"/>
            </a:b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664D68-FB8C-49D8-8BF7-F3452B0C3E2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593146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dirty="0">
              <a:solidFill>
                <a:schemeClr val="tx1"/>
              </a:solidFill>
              <a:effectLst/>
              <a:latin typeface="+mn-lt"/>
              <a:ea typeface="+mn-ea"/>
              <a:cs typeface="+mn-cs"/>
            </a:endParaRPr>
          </a:p>
          <a:p>
            <a:pPr marL="171450" indent="-171450">
              <a:buFont typeface="Arial" charset="0"/>
              <a:buChar char="•"/>
            </a:pPr>
            <a:r>
              <a:rPr lang="en-US" dirty="0"/>
              <a:t>An extra year of secondary schooling for girls can increase their future wages by 10 to 20 percent.</a:t>
            </a:r>
          </a:p>
          <a:p>
            <a:endParaRPr lang="en-US" dirty="0"/>
          </a:p>
          <a:p>
            <a:pPr marL="171450" indent="-171450">
              <a:buFont typeface="Arial" charset="0"/>
              <a:buChar char="•"/>
            </a:pPr>
            <a:r>
              <a:rPr lang="en-US" dirty="0"/>
              <a:t>Women with secondary education have, on average, 1.5 fewer children than those with primary schooling.</a:t>
            </a:r>
          </a:p>
          <a:p>
            <a:pPr marL="171450" indent="-171450">
              <a:buFont typeface="Arial" charset="0"/>
              <a:buChar char="•"/>
            </a:pPr>
            <a:endParaRPr lang="en-US" dirty="0"/>
          </a:p>
          <a:p>
            <a:pPr marL="171450" marR="0" indent="-171450" algn="l" defTabSz="914400" rtl="0" eaLnBrk="1" fontAlgn="auto" latinLnBrk="0" hangingPunct="1">
              <a:lnSpc>
                <a:spcPct val="100000"/>
              </a:lnSpc>
              <a:spcBef>
                <a:spcPts val="0"/>
              </a:spcBef>
              <a:spcAft>
                <a:spcPts val="0"/>
              </a:spcAft>
              <a:buClrTx/>
              <a:buSzTx/>
              <a:buFont typeface="Arial" charset="0"/>
              <a:buChar char="•"/>
              <a:tabLst/>
              <a:defRPr/>
            </a:pPr>
            <a:r>
              <a:rPr lang="en-US" dirty="0"/>
              <a:t>Secondary education reduces the vulnerability of girls to human trafficking, child marriage and other forms of abuse. </a:t>
            </a:r>
            <a:r>
              <a:rPr lang="en-US" sz="1200" b="0" i="0" kern="1200" dirty="0">
                <a:solidFill>
                  <a:schemeClr val="tx1"/>
                </a:solidFill>
                <a:effectLst/>
                <a:latin typeface="+mn-lt"/>
                <a:ea typeface="+mn-ea"/>
                <a:cs typeface="+mn-cs"/>
              </a:rPr>
              <a:t>In fact, if all girls had secondary education in sub-Saharan Africa and South and West Asia, child marriage would fall by 64%, from almost 2.9 million to just over 1 million.</a:t>
            </a:r>
            <a:endParaRPr lang="en-US" dirty="0"/>
          </a:p>
          <a:p>
            <a:pPr marL="171450" indent="-171450">
              <a:buFont typeface="Arial" charset="0"/>
              <a:buChar char="•"/>
            </a:pPr>
            <a:endParaRPr lang="en-US" dirty="0"/>
          </a:p>
          <a:p>
            <a:pPr marL="171450" indent="-171450">
              <a:buFont typeface="Arial" charset="0"/>
              <a:buChar char="•"/>
            </a:pPr>
            <a:r>
              <a:rPr lang="en-US" dirty="0"/>
              <a:t>Women with post-primary education are five times more likely than illiterate women to be educated on the topic on the topic of HIV and AIDS, and are thereby equipped with the knowledge to practice safer sex and prevent infection</a:t>
            </a:r>
          </a:p>
          <a:p>
            <a:pPr marL="171450" indent="-171450">
              <a:buFont typeface="Arial" charset="0"/>
              <a:buChar char="•"/>
            </a:pPr>
            <a:endParaRPr lang="en-US" dirty="0"/>
          </a:p>
          <a:p>
            <a:pPr marL="171450" indent="-171450">
              <a:buFont typeface="Arial" charset="0"/>
              <a:buChar char="•"/>
            </a:pPr>
            <a:r>
              <a:rPr lang="en-US" dirty="0"/>
              <a:t>Women with more education report having more decision power over their own earnings whether it is alone or with someone else. </a:t>
            </a:r>
          </a:p>
          <a:p>
            <a:pPr marL="171450" indent="-171450">
              <a:buFont typeface="Arial" charset="0"/>
              <a:buChar char="•"/>
            </a:pPr>
            <a:endParaRPr lang="en-US" i="1" dirty="0"/>
          </a:p>
          <a:p>
            <a:pPr marL="171450" indent="-171450">
              <a:buFont typeface="Arial" charset="0"/>
              <a:buChar char="•"/>
            </a:pPr>
            <a:r>
              <a:rPr lang="en-US" i="1" dirty="0"/>
              <a:t>Source: The World Bank, 2012.</a:t>
            </a:r>
            <a:endParaRPr lang="en-US" sz="1200" b="0" i="1"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Women’s education alone resulted in a 43 percent reduction in hunger from 1970 to 1995, while women living longer led to an additional 12 percent decline in hunger levels, according to the report by the U.N. Food and Agriculture </a:t>
            </a:r>
            <a:r>
              <a:rPr lang="en-US" sz="1200" b="0" i="0" kern="1200" dirty="0" err="1">
                <a:solidFill>
                  <a:schemeClr val="tx1"/>
                </a:solidFill>
                <a:effectLst/>
                <a:latin typeface="+mn-lt"/>
                <a:ea typeface="+mn-ea"/>
                <a:cs typeface="+mn-cs"/>
              </a:rPr>
              <a:t>Organisation</a:t>
            </a:r>
            <a:r>
              <a:rPr lang="en-US" sz="1200" b="0" i="0" kern="1200" dirty="0">
                <a:solidFill>
                  <a:schemeClr val="tx1"/>
                </a:solidFill>
                <a:effectLst/>
                <a:latin typeface="+mn-lt"/>
                <a:ea typeface="+mn-ea"/>
                <a:cs typeface="+mn-cs"/>
              </a:rPr>
              <a:t> (FAO) and the Asian Development Bank (ADB).</a:t>
            </a:r>
          </a:p>
          <a:p>
            <a:br>
              <a:rPr lang="en-US" dirty="0"/>
            </a:b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664D68-FB8C-49D8-8BF7-F3452B0C3E2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230161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dirty="0">
              <a:solidFill>
                <a:schemeClr val="tx1"/>
              </a:solidFill>
              <a:effectLst/>
              <a:latin typeface="+mn-lt"/>
              <a:ea typeface="+mn-ea"/>
              <a:cs typeface="+mn-cs"/>
            </a:endParaRPr>
          </a:p>
          <a:p>
            <a:pPr marL="171450" indent="-171450">
              <a:buFont typeface="Arial" charset="0"/>
              <a:buChar char="•"/>
            </a:pPr>
            <a:r>
              <a:rPr lang="en-US" dirty="0"/>
              <a:t>An extra year of secondary schooling for girls can increase their future wages by 10 to 20 percent.</a:t>
            </a:r>
          </a:p>
          <a:p>
            <a:endParaRPr lang="en-US" dirty="0"/>
          </a:p>
          <a:p>
            <a:pPr marL="171450" indent="-171450">
              <a:buFont typeface="Arial" charset="0"/>
              <a:buChar char="•"/>
            </a:pPr>
            <a:r>
              <a:rPr lang="en-US" dirty="0"/>
              <a:t>Women with secondary education have, on average, 1.5 fewer children than those with primary schooling.</a:t>
            </a:r>
          </a:p>
          <a:p>
            <a:pPr marL="171450" indent="-171450">
              <a:buFont typeface="Arial" charset="0"/>
              <a:buChar char="•"/>
            </a:pPr>
            <a:endParaRPr lang="en-US" dirty="0"/>
          </a:p>
          <a:p>
            <a:pPr marL="171450" marR="0" indent="-171450" algn="l" defTabSz="914400" rtl="0" eaLnBrk="1" fontAlgn="auto" latinLnBrk="0" hangingPunct="1">
              <a:lnSpc>
                <a:spcPct val="100000"/>
              </a:lnSpc>
              <a:spcBef>
                <a:spcPts val="0"/>
              </a:spcBef>
              <a:spcAft>
                <a:spcPts val="0"/>
              </a:spcAft>
              <a:buClrTx/>
              <a:buSzTx/>
              <a:buFont typeface="Arial" charset="0"/>
              <a:buChar char="•"/>
              <a:tabLst/>
              <a:defRPr/>
            </a:pPr>
            <a:r>
              <a:rPr lang="en-US" dirty="0"/>
              <a:t>Secondary education reduces the vulnerability of girls to human trafficking, child marriage and other forms of abuse. </a:t>
            </a:r>
            <a:r>
              <a:rPr lang="en-US" sz="1200" b="0" i="0" kern="1200" dirty="0">
                <a:solidFill>
                  <a:schemeClr val="tx1"/>
                </a:solidFill>
                <a:effectLst/>
                <a:latin typeface="+mn-lt"/>
                <a:ea typeface="+mn-ea"/>
                <a:cs typeface="+mn-cs"/>
              </a:rPr>
              <a:t>In fact, if all girls had secondary education in sub-Saharan Africa and South and West Asia, child marriage would fall by 64%, from almost 2.9 million to just over 1 million.</a:t>
            </a:r>
            <a:endParaRPr lang="en-US" dirty="0"/>
          </a:p>
          <a:p>
            <a:pPr marL="171450" indent="-171450">
              <a:buFont typeface="Arial" charset="0"/>
              <a:buChar char="•"/>
            </a:pPr>
            <a:endParaRPr lang="en-US" dirty="0"/>
          </a:p>
          <a:p>
            <a:pPr marL="171450" indent="-171450">
              <a:buFont typeface="Arial" charset="0"/>
              <a:buChar char="•"/>
            </a:pPr>
            <a:r>
              <a:rPr lang="en-US" dirty="0"/>
              <a:t>Women with post-primary education are five times more likely than illiterate women to be educated on the topic on the topic of HIV and AIDS, and are thereby equipped with the knowledge to practice safer sex and prevent infection</a:t>
            </a:r>
          </a:p>
          <a:p>
            <a:pPr marL="171450" indent="-171450">
              <a:buFont typeface="Arial" charset="0"/>
              <a:buChar char="•"/>
            </a:pPr>
            <a:endParaRPr lang="en-US" dirty="0"/>
          </a:p>
          <a:p>
            <a:pPr marL="171450" indent="-171450">
              <a:buFont typeface="Arial" charset="0"/>
              <a:buChar char="•"/>
            </a:pPr>
            <a:r>
              <a:rPr lang="en-US" dirty="0"/>
              <a:t>Women with more education report having more decision power over their own earnings whether it is alone or with someone else. </a:t>
            </a:r>
          </a:p>
          <a:p>
            <a:pPr marL="171450" indent="-171450">
              <a:buFont typeface="Arial" charset="0"/>
              <a:buChar char="•"/>
            </a:pPr>
            <a:endParaRPr lang="en-US" i="1" dirty="0"/>
          </a:p>
          <a:p>
            <a:pPr marL="171450" indent="-171450">
              <a:buFont typeface="Arial" charset="0"/>
              <a:buChar char="•"/>
            </a:pPr>
            <a:r>
              <a:rPr lang="en-US" i="1" dirty="0"/>
              <a:t>Source: The World Bank, 2012.</a:t>
            </a:r>
            <a:endParaRPr lang="en-US" sz="1200" b="0" i="1"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Women’s education alone resulted in a 43 percent reduction in hunger from 1970 to 1995, while women living longer led to an additional 12 percent decline in hunger levels, according to the report by the U.N. Food and Agriculture </a:t>
            </a:r>
            <a:r>
              <a:rPr lang="en-US" sz="1200" b="0" i="0" kern="1200" dirty="0" err="1">
                <a:solidFill>
                  <a:schemeClr val="tx1"/>
                </a:solidFill>
                <a:effectLst/>
                <a:latin typeface="+mn-lt"/>
                <a:ea typeface="+mn-ea"/>
                <a:cs typeface="+mn-cs"/>
              </a:rPr>
              <a:t>Organisation</a:t>
            </a:r>
            <a:r>
              <a:rPr lang="en-US" sz="1200" b="0" i="0" kern="1200" dirty="0">
                <a:solidFill>
                  <a:schemeClr val="tx1"/>
                </a:solidFill>
                <a:effectLst/>
                <a:latin typeface="+mn-lt"/>
                <a:ea typeface="+mn-ea"/>
                <a:cs typeface="+mn-cs"/>
              </a:rPr>
              <a:t> (FAO) and the Asian Development Bank (ADB).</a:t>
            </a:r>
          </a:p>
          <a:p>
            <a:br>
              <a:rPr lang="en-US" dirty="0"/>
            </a:b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664D68-FB8C-49D8-8BF7-F3452B0C3E2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10945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dirty="0">
              <a:solidFill>
                <a:schemeClr val="tx1"/>
              </a:solidFill>
              <a:effectLst/>
              <a:latin typeface="+mn-lt"/>
              <a:ea typeface="+mn-ea"/>
              <a:cs typeface="+mn-cs"/>
            </a:endParaRPr>
          </a:p>
          <a:p>
            <a:pPr marL="171450" indent="-171450">
              <a:buFont typeface="Arial" charset="0"/>
              <a:buChar char="•"/>
            </a:pPr>
            <a:r>
              <a:rPr lang="en-US" dirty="0"/>
              <a:t>An extra year of secondary schooling for girls can increase their future wages by 10 to 20 percent.</a:t>
            </a:r>
          </a:p>
          <a:p>
            <a:endParaRPr lang="en-US" dirty="0"/>
          </a:p>
          <a:p>
            <a:pPr marL="171450" indent="-171450">
              <a:buFont typeface="Arial" charset="0"/>
              <a:buChar char="•"/>
            </a:pPr>
            <a:r>
              <a:rPr lang="en-US" dirty="0"/>
              <a:t>Women with secondary education have, on average, 1.5 fewer children than those with primary schooling.</a:t>
            </a:r>
          </a:p>
          <a:p>
            <a:pPr marL="171450" indent="-171450">
              <a:buFont typeface="Arial" charset="0"/>
              <a:buChar char="•"/>
            </a:pPr>
            <a:endParaRPr lang="en-US" dirty="0"/>
          </a:p>
          <a:p>
            <a:pPr marL="171450" marR="0" indent="-171450" algn="l" defTabSz="914400" rtl="0" eaLnBrk="1" fontAlgn="auto" latinLnBrk="0" hangingPunct="1">
              <a:lnSpc>
                <a:spcPct val="100000"/>
              </a:lnSpc>
              <a:spcBef>
                <a:spcPts val="0"/>
              </a:spcBef>
              <a:spcAft>
                <a:spcPts val="0"/>
              </a:spcAft>
              <a:buClrTx/>
              <a:buSzTx/>
              <a:buFont typeface="Arial" charset="0"/>
              <a:buChar char="•"/>
              <a:tabLst/>
              <a:defRPr/>
            </a:pPr>
            <a:r>
              <a:rPr lang="en-US" dirty="0"/>
              <a:t>Secondary education reduces the vulnerability of girls to human trafficking, child marriage and other forms of abuse. </a:t>
            </a:r>
            <a:r>
              <a:rPr lang="en-US" sz="1200" b="0" i="0" kern="1200" dirty="0">
                <a:solidFill>
                  <a:schemeClr val="tx1"/>
                </a:solidFill>
                <a:effectLst/>
                <a:latin typeface="+mn-lt"/>
                <a:ea typeface="+mn-ea"/>
                <a:cs typeface="+mn-cs"/>
              </a:rPr>
              <a:t>In fact, if all girls had secondary education in sub-Saharan Africa and South and West Asia, child marriage would fall by 64%, from almost 2.9 million to just over 1 million.</a:t>
            </a:r>
            <a:endParaRPr lang="en-US" dirty="0"/>
          </a:p>
          <a:p>
            <a:pPr marL="171450" indent="-171450">
              <a:buFont typeface="Arial" charset="0"/>
              <a:buChar char="•"/>
            </a:pPr>
            <a:endParaRPr lang="en-US" dirty="0"/>
          </a:p>
          <a:p>
            <a:pPr marL="171450" indent="-171450">
              <a:buFont typeface="Arial" charset="0"/>
              <a:buChar char="•"/>
            </a:pPr>
            <a:r>
              <a:rPr lang="en-US" dirty="0"/>
              <a:t>Women with post-primary education are five times more likely than illiterate women to be educated on the topic on the topic of HIV and AIDS, and are thereby equipped with the knowledge to practice safer sex and prevent infection</a:t>
            </a:r>
          </a:p>
          <a:p>
            <a:pPr marL="171450" indent="-171450">
              <a:buFont typeface="Arial" charset="0"/>
              <a:buChar char="•"/>
            </a:pPr>
            <a:endParaRPr lang="en-US" dirty="0"/>
          </a:p>
          <a:p>
            <a:pPr marL="171450" indent="-171450">
              <a:buFont typeface="Arial" charset="0"/>
              <a:buChar char="•"/>
            </a:pPr>
            <a:r>
              <a:rPr lang="en-US" dirty="0"/>
              <a:t>Women with more education report having more decision power over their own earnings whether it is alone or with someone else. </a:t>
            </a:r>
          </a:p>
          <a:p>
            <a:pPr marL="171450" indent="-171450">
              <a:buFont typeface="Arial" charset="0"/>
              <a:buChar char="•"/>
            </a:pPr>
            <a:endParaRPr lang="en-US" i="1" dirty="0"/>
          </a:p>
          <a:p>
            <a:pPr marL="171450" indent="-171450">
              <a:buFont typeface="Arial" charset="0"/>
              <a:buChar char="•"/>
            </a:pPr>
            <a:r>
              <a:rPr lang="en-US" i="1" dirty="0"/>
              <a:t>Source: The World Bank, 2012.</a:t>
            </a:r>
            <a:endParaRPr lang="en-US" sz="1200" b="0" i="1"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Women’s education alone resulted in a 43 percent reduction in hunger from 1970 to 1995, while women living longer led to an additional 12 percent decline in hunger levels, according to the report by the U.N. Food and Agriculture </a:t>
            </a:r>
            <a:r>
              <a:rPr lang="en-US" sz="1200" b="0" i="0" kern="1200" dirty="0" err="1">
                <a:solidFill>
                  <a:schemeClr val="tx1"/>
                </a:solidFill>
                <a:effectLst/>
                <a:latin typeface="+mn-lt"/>
                <a:ea typeface="+mn-ea"/>
                <a:cs typeface="+mn-cs"/>
              </a:rPr>
              <a:t>Organisation</a:t>
            </a:r>
            <a:r>
              <a:rPr lang="en-US" sz="1200" b="0" i="0" kern="1200" dirty="0">
                <a:solidFill>
                  <a:schemeClr val="tx1"/>
                </a:solidFill>
                <a:effectLst/>
                <a:latin typeface="+mn-lt"/>
                <a:ea typeface="+mn-ea"/>
                <a:cs typeface="+mn-cs"/>
              </a:rPr>
              <a:t> (FAO) and the Asian Development Bank (ADB).</a:t>
            </a:r>
          </a:p>
          <a:p>
            <a:br>
              <a:rPr lang="en-US" dirty="0"/>
            </a:b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664D68-FB8C-49D8-8BF7-F3452B0C3E2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66533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dirty="0">
              <a:solidFill>
                <a:schemeClr val="tx1"/>
              </a:solidFill>
              <a:effectLst/>
              <a:latin typeface="+mn-lt"/>
              <a:ea typeface="+mn-ea"/>
              <a:cs typeface="+mn-cs"/>
            </a:endParaRPr>
          </a:p>
          <a:p>
            <a:pPr marL="171450" indent="-171450">
              <a:buFont typeface="Arial" charset="0"/>
              <a:buChar char="•"/>
            </a:pPr>
            <a:r>
              <a:rPr lang="en-US" dirty="0"/>
              <a:t>An extra year of secondary schooling for girls can increase their future wages by 10 to 20 percent.</a:t>
            </a:r>
          </a:p>
          <a:p>
            <a:endParaRPr lang="en-US" dirty="0"/>
          </a:p>
          <a:p>
            <a:pPr marL="171450" indent="-171450">
              <a:buFont typeface="Arial" charset="0"/>
              <a:buChar char="•"/>
            </a:pPr>
            <a:r>
              <a:rPr lang="en-US" dirty="0"/>
              <a:t>Women with secondary education have, on average, 1.5 fewer children than those with primary schooling.</a:t>
            </a:r>
          </a:p>
          <a:p>
            <a:pPr marL="171450" indent="-171450">
              <a:buFont typeface="Arial" charset="0"/>
              <a:buChar char="•"/>
            </a:pPr>
            <a:endParaRPr lang="en-US" dirty="0"/>
          </a:p>
          <a:p>
            <a:pPr marL="171450" marR="0" indent="-171450" algn="l" defTabSz="914400" rtl="0" eaLnBrk="1" fontAlgn="auto" latinLnBrk="0" hangingPunct="1">
              <a:lnSpc>
                <a:spcPct val="100000"/>
              </a:lnSpc>
              <a:spcBef>
                <a:spcPts val="0"/>
              </a:spcBef>
              <a:spcAft>
                <a:spcPts val="0"/>
              </a:spcAft>
              <a:buClrTx/>
              <a:buSzTx/>
              <a:buFont typeface="Arial" charset="0"/>
              <a:buChar char="•"/>
              <a:tabLst/>
              <a:defRPr/>
            </a:pPr>
            <a:r>
              <a:rPr lang="en-US" dirty="0"/>
              <a:t>Secondary education reduces the vulnerability of girls to human trafficking, child marriage and other forms of abuse. </a:t>
            </a:r>
            <a:r>
              <a:rPr lang="en-US" sz="1200" b="0" i="0" kern="1200" dirty="0">
                <a:solidFill>
                  <a:schemeClr val="tx1"/>
                </a:solidFill>
                <a:effectLst/>
                <a:latin typeface="+mn-lt"/>
                <a:ea typeface="+mn-ea"/>
                <a:cs typeface="+mn-cs"/>
              </a:rPr>
              <a:t>In fact, if all girls had secondary education in sub-Saharan Africa and South and West Asia, child marriage would fall by 64%, from almost 2.9 million to just over 1 million.</a:t>
            </a:r>
            <a:endParaRPr lang="en-US" dirty="0"/>
          </a:p>
          <a:p>
            <a:pPr marL="171450" indent="-171450">
              <a:buFont typeface="Arial" charset="0"/>
              <a:buChar char="•"/>
            </a:pPr>
            <a:endParaRPr lang="en-US" dirty="0"/>
          </a:p>
          <a:p>
            <a:pPr marL="171450" indent="-171450">
              <a:buFont typeface="Arial" charset="0"/>
              <a:buChar char="•"/>
            </a:pPr>
            <a:r>
              <a:rPr lang="en-US" dirty="0"/>
              <a:t>Women with post-primary education are five times more likely than illiterate women to be educated on the topic on the topic of HIV and AIDS, and are thereby equipped with the knowledge to practice safer sex and prevent infection</a:t>
            </a:r>
          </a:p>
          <a:p>
            <a:pPr marL="171450" indent="-171450">
              <a:buFont typeface="Arial" charset="0"/>
              <a:buChar char="•"/>
            </a:pPr>
            <a:endParaRPr lang="en-US" dirty="0"/>
          </a:p>
          <a:p>
            <a:pPr marL="171450" indent="-171450">
              <a:buFont typeface="Arial" charset="0"/>
              <a:buChar char="•"/>
            </a:pPr>
            <a:r>
              <a:rPr lang="en-US" dirty="0"/>
              <a:t>Women with more education report having more decision power over their own earnings whether it is alone or with someone else. </a:t>
            </a:r>
          </a:p>
          <a:p>
            <a:pPr marL="171450" indent="-171450">
              <a:buFont typeface="Arial" charset="0"/>
              <a:buChar char="•"/>
            </a:pPr>
            <a:endParaRPr lang="en-US" i="1" dirty="0"/>
          </a:p>
          <a:p>
            <a:pPr marL="171450" indent="-171450">
              <a:buFont typeface="Arial" charset="0"/>
              <a:buChar char="•"/>
            </a:pPr>
            <a:r>
              <a:rPr lang="en-US" i="1" dirty="0"/>
              <a:t>Source: The World Bank, 2012.</a:t>
            </a:r>
            <a:endParaRPr lang="en-US" sz="1200" b="0" i="1"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Women’s education alone resulted in a 43 percent reduction in hunger from 1970 to 1995, while women living longer led to an additional 12 percent decline in hunger levels, according to the report by the U.N. Food and Agriculture </a:t>
            </a:r>
            <a:r>
              <a:rPr lang="en-US" sz="1200" b="0" i="0" kern="1200" dirty="0" err="1">
                <a:solidFill>
                  <a:schemeClr val="tx1"/>
                </a:solidFill>
                <a:effectLst/>
                <a:latin typeface="+mn-lt"/>
                <a:ea typeface="+mn-ea"/>
                <a:cs typeface="+mn-cs"/>
              </a:rPr>
              <a:t>Organisation</a:t>
            </a:r>
            <a:r>
              <a:rPr lang="en-US" sz="1200" b="0" i="0" kern="1200" dirty="0">
                <a:solidFill>
                  <a:schemeClr val="tx1"/>
                </a:solidFill>
                <a:effectLst/>
                <a:latin typeface="+mn-lt"/>
                <a:ea typeface="+mn-ea"/>
                <a:cs typeface="+mn-cs"/>
              </a:rPr>
              <a:t> (FAO) and the Asian Development Bank (ADB).</a:t>
            </a:r>
          </a:p>
          <a:p>
            <a:br>
              <a:rPr lang="en-US" dirty="0"/>
            </a:b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664D68-FB8C-49D8-8BF7-F3452B0C3E2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091624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dirty="0">
              <a:solidFill>
                <a:schemeClr val="tx1"/>
              </a:solidFill>
              <a:effectLst/>
              <a:latin typeface="+mn-lt"/>
              <a:ea typeface="+mn-ea"/>
              <a:cs typeface="+mn-cs"/>
            </a:endParaRPr>
          </a:p>
          <a:p>
            <a:pPr marL="171450" indent="-171450">
              <a:buFont typeface="Arial" charset="0"/>
              <a:buChar char="•"/>
            </a:pPr>
            <a:r>
              <a:rPr lang="en-US" dirty="0"/>
              <a:t>An extra year of secondary schooling for girls can increase their future wages by 10 to 20 percent.</a:t>
            </a:r>
          </a:p>
          <a:p>
            <a:endParaRPr lang="en-US" dirty="0"/>
          </a:p>
          <a:p>
            <a:pPr marL="171450" indent="-171450">
              <a:buFont typeface="Arial" charset="0"/>
              <a:buChar char="•"/>
            </a:pPr>
            <a:r>
              <a:rPr lang="en-US" dirty="0"/>
              <a:t>Women with secondary education have, on average, 1.5 fewer children than those with primary schooling.</a:t>
            </a:r>
          </a:p>
          <a:p>
            <a:pPr marL="171450" indent="-171450">
              <a:buFont typeface="Arial" charset="0"/>
              <a:buChar char="•"/>
            </a:pPr>
            <a:endParaRPr lang="en-US" dirty="0"/>
          </a:p>
          <a:p>
            <a:pPr marL="171450" marR="0" indent="-171450" algn="l" defTabSz="914400" rtl="0" eaLnBrk="1" fontAlgn="auto" latinLnBrk="0" hangingPunct="1">
              <a:lnSpc>
                <a:spcPct val="100000"/>
              </a:lnSpc>
              <a:spcBef>
                <a:spcPts val="0"/>
              </a:spcBef>
              <a:spcAft>
                <a:spcPts val="0"/>
              </a:spcAft>
              <a:buClrTx/>
              <a:buSzTx/>
              <a:buFont typeface="Arial" charset="0"/>
              <a:buChar char="•"/>
              <a:tabLst/>
              <a:defRPr/>
            </a:pPr>
            <a:r>
              <a:rPr lang="en-US" dirty="0"/>
              <a:t>Secondary education reduces the vulnerability of girls to human trafficking, child marriage and other forms of abuse. </a:t>
            </a:r>
            <a:r>
              <a:rPr lang="en-US" sz="1200" b="0" i="0" kern="1200" dirty="0">
                <a:solidFill>
                  <a:schemeClr val="tx1"/>
                </a:solidFill>
                <a:effectLst/>
                <a:latin typeface="+mn-lt"/>
                <a:ea typeface="+mn-ea"/>
                <a:cs typeface="+mn-cs"/>
              </a:rPr>
              <a:t>In fact, if all girls had secondary education in sub-Saharan Africa and South and West Asia, child marriage would fall by 64%, from almost 2.9 million to just over 1 million.</a:t>
            </a:r>
            <a:endParaRPr lang="en-US" dirty="0"/>
          </a:p>
          <a:p>
            <a:pPr marL="171450" indent="-171450">
              <a:buFont typeface="Arial" charset="0"/>
              <a:buChar char="•"/>
            </a:pPr>
            <a:endParaRPr lang="en-US" dirty="0"/>
          </a:p>
          <a:p>
            <a:pPr marL="171450" indent="-171450">
              <a:buFont typeface="Arial" charset="0"/>
              <a:buChar char="•"/>
            </a:pPr>
            <a:r>
              <a:rPr lang="en-US" dirty="0"/>
              <a:t>Women with post-primary education are five times more likely than illiterate women to be educated on the topic on the topic of HIV and AIDS, and are thereby equipped with the knowledge to practice safer sex and prevent infection</a:t>
            </a:r>
          </a:p>
          <a:p>
            <a:pPr marL="171450" indent="-171450">
              <a:buFont typeface="Arial" charset="0"/>
              <a:buChar char="•"/>
            </a:pPr>
            <a:endParaRPr lang="en-US" dirty="0"/>
          </a:p>
          <a:p>
            <a:pPr marL="171450" indent="-171450">
              <a:buFont typeface="Arial" charset="0"/>
              <a:buChar char="•"/>
            </a:pPr>
            <a:r>
              <a:rPr lang="en-US" dirty="0"/>
              <a:t>Women with more education report having more decision power over their own earnings whether it is alone or with someone else. </a:t>
            </a:r>
          </a:p>
          <a:p>
            <a:pPr marL="171450" indent="-171450">
              <a:buFont typeface="Arial" charset="0"/>
              <a:buChar char="•"/>
            </a:pPr>
            <a:endParaRPr lang="en-US" i="1" dirty="0"/>
          </a:p>
          <a:p>
            <a:pPr marL="171450" indent="-171450">
              <a:buFont typeface="Arial" charset="0"/>
              <a:buChar char="•"/>
            </a:pPr>
            <a:r>
              <a:rPr lang="en-US" i="1" dirty="0"/>
              <a:t>Source: The World Bank, 2012.</a:t>
            </a:r>
            <a:endParaRPr lang="en-US" sz="1200" b="0" i="1"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Women’s education alone resulted in a 43 percent reduction in hunger from 1970 to 1995, while women living longer led to an additional 12 percent decline in hunger levels, according to the report by the U.N. Food and Agriculture </a:t>
            </a:r>
            <a:r>
              <a:rPr lang="en-US" sz="1200" b="0" i="0" kern="1200" dirty="0" err="1">
                <a:solidFill>
                  <a:schemeClr val="tx1"/>
                </a:solidFill>
                <a:effectLst/>
                <a:latin typeface="+mn-lt"/>
                <a:ea typeface="+mn-ea"/>
                <a:cs typeface="+mn-cs"/>
              </a:rPr>
              <a:t>Organisation</a:t>
            </a:r>
            <a:r>
              <a:rPr lang="en-US" sz="1200" b="0" i="0" kern="1200" dirty="0">
                <a:solidFill>
                  <a:schemeClr val="tx1"/>
                </a:solidFill>
                <a:effectLst/>
                <a:latin typeface="+mn-lt"/>
                <a:ea typeface="+mn-ea"/>
                <a:cs typeface="+mn-cs"/>
              </a:rPr>
              <a:t> (FAO) and the Asian Development Bank (ADB).</a:t>
            </a:r>
          </a:p>
          <a:p>
            <a:br>
              <a:rPr lang="en-US" dirty="0"/>
            </a:b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664D68-FB8C-49D8-8BF7-F3452B0C3E2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6252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Cash transfers have increasingly been adopted in low and middle-income countries as a key strategy for poverty reduction and social protection.  They have also been shown in some cases to have an impact on HIV acquisition and forward transmission.</a:t>
            </a:r>
          </a:p>
          <a:p>
            <a:endParaRPr lang="en-US" dirty="0"/>
          </a:p>
          <a:p>
            <a:r>
              <a:rPr lang="en-US" dirty="0"/>
              <a:t>Some 130 countries no have at least one UCT, including 40 out of 48 countries in sub-Saharan Africa (ODI 2016)</a:t>
            </a:r>
          </a:p>
          <a:p>
            <a:endParaRPr lang="en-US" dirty="0"/>
          </a:p>
          <a:p>
            <a:r>
              <a:rPr lang="en-US" dirty="0"/>
              <a:t>Let’s look at the direct evidence on HIV-related behaviors.  </a:t>
            </a:r>
          </a:p>
          <a:p>
            <a:endParaRPr lang="en-US" dirty="0"/>
          </a:p>
          <a:p>
            <a:r>
              <a:rPr lang="en-US" dirty="0"/>
              <a:t>A set of studies, including an RCT in Malawi, a cluster randomized Trial in Kenya and 2 propensity matched studies of South African’s national social protection programme, demonstrate that cash transfers can reduce HIV-related risk behavior among adolescents, especially girls.</a:t>
            </a:r>
          </a:p>
          <a:p>
            <a:endParaRPr lang="en-US" baseline="0" dirty="0"/>
          </a:p>
          <a:p>
            <a:r>
              <a:rPr lang="en-US" dirty="0"/>
              <a:t>A recent review of the evidence</a:t>
            </a:r>
            <a:r>
              <a:rPr lang="en-US" baseline="0" dirty="0"/>
              <a:t> of the impact of cash transfers on a broad range of indicators suggests that CTs can improve a host of additional upstream structural risk factors (</a:t>
            </a:r>
            <a:r>
              <a:rPr lang="en-US" baseline="0" dirty="0" err="1"/>
              <a:t>Bastagli</a:t>
            </a:r>
            <a:r>
              <a:rPr lang="en-US" baseline="0" dirty="0"/>
              <a:t> et al, 2016, ODI). </a:t>
            </a:r>
          </a:p>
          <a:p>
            <a:endParaRPr lang="en-US" baseline="0" dirty="0"/>
          </a:p>
        </p:txBody>
      </p:sp>
      <p:sp>
        <p:nvSpPr>
          <p:cNvPr id="4" name="Slide Number Placeholder 3"/>
          <p:cNvSpPr>
            <a:spLocks noGrp="1"/>
          </p:cNvSpPr>
          <p:nvPr>
            <p:ph type="sldNum" sz="quarter" idx="10"/>
          </p:nvPr>
        </p:nvSpPr>
        <p:spPr/>
        <p:txBody>
          <a:bodyPr/>
          <a:lstStyle/>
          <a:p>
            <a:fld id="{0E664D68-FB8C-49D8-8BF7-F3452B0C3E22}" type="slidenum">
              <a:rPr lang="en-GB" smtClean="0"/>
              <a:pPr/>
              <a:t>18</a:t>
            </a:fld>
            <a:endParaRPr lang="en-GB"/>
          </a:p>
        </p:txBody>
      </p:sp>
    </p:spTree>
    <p:extLst>
      <p:ext uri="{BB962C8B-B14F-4D97-AF65-F5344CB8AC3E}">
        <p14:creationId xmlns:p14="http://schemas.microsoft.com/office/powerpoint/2010/main" val="18533751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Cash transfers have increasingly been adopted in low and middle-income countries as a key strategy for poverty reduction and social protection.  They have also been shown in some cases to have an impact on HIV acquisition and forward transmission.</a:t>
            </a:r>
          </a:p>
          <a:p>
            <a:endParaRPr lang="en-US" dirty="0"/>
          </a:p>
          <a:p>
            <a:r>
              <a:rPr lang="en-US" dirty="0"/>
              <a:t>Some 130 countries no have at least one UCT, including 40 out of 48 countries in sub-Saharan Africa (ODI 2016)</a:t>
            </a:r>
          </a:p>
          <a:p>
            <a:endParaRPr lang="en-US" dirty="0"/>
          </a:p>
          <a:p>
            <a:r>
              <a:rPr lang="en-US" dirty="0"/>
              <a:t>Let’s look at the direct evidence on HIV-related behaviors.  </a:t>
            </a:r>
          </a:p>
          <a:p>
            <a:endParaRPr lang="en-US" dirty="0"/>
          </a:p>
          <a:p>
            <a:r>
              <a:rPr lang="en-US" dirty="0"/>
              <a:t>A set of studies, including an RCT in Malawi, a cluster randomized Trial in Kenya and 2 propensity matched studies of South African’s national social protection programme, demonstrate that cash transfers can reduce HIV-related risk behavior among adolescents, especially girls.</a:t>
            </a:r>
          </a:p>
          <a:p>
            <a:endParaRPr lang="en-US" baseline="0" dirty="0"/>
          </a:p>
          <a:p>
            <a:r>
              <a:rPr lang="en-US" dirty="0"/>
              <a:t>A recent review of the evidence</a:t>
            </a:r>
            <a:r>
              <a:rPr lang="en-US" baseline="0" dirty="0"/>
              <a:t> of the impact of cash transfers on a broad range of indicators suggests that CTs can improve a host of additional upstream structural risk factors (</a:t>
            </a:r>
            <a:r>
              <a:rPr lang="en-US" baseline="0" dirty="0" err="1"/>
              <a:t>Bastagli</a:t>
            </a:r>
            <a:r>
              <a:rPr lang="en-US" baseline="0" dirty="0"/>
              <a:t> et al, 2016, ODI). </a:t>
            </a:r>
          </a:p>
          <a:p>
            <a:endParaRPr lang="en-US" baseline="0" dirty="0"/>
          </a:p>
        </p:txBody>
      </p:sp>
      <p:sp>
        <p:nvSpPr>
          <p:cNvPr id="4" name="Slide Number Placeholder 3"/>
          <p:cNvSpPr>
            <a:spLocks noGrp="1"/>
          </p:cNvSpPr>
          <p:nvPr>
            <p:ph type="sldNum" sz="quarter" idx="10"/>
          </p:nvPr>
        </p:nvSpPr>
        <p:spPr/>
        <p:txBody>
          <a:bodyPr/>
          <a:lstStyle/>
          <a:p>
            <a:fld id="{0E664D68-FB8C-49D8-8BF7-F3452B0C3E22}" type="slidenum">
              <a:rPr lang="en-GB" smtClean="0"/>
              <a:pPr/>
              <a:t>19</a:t>
            </a:fld>
            <a:endParaRPr lang="en-GB"/>
          </a:p>
        </p:txBody>
      </p:sp>
    </p:spTree>
    <p:extLst>
      <p:ext uri="{BB962C8B-B14F-4D97-AF65-F5344CB8AC3E}">
        <p14:creationId xmlns:p14="http://schemas.microsoft.com/office/powerpoint/2010/main" val="15832412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r>
              <a:rPr lang="en-US" baseline="0" dirty="0"/>
              <a:t>  </a:t>
            </a:r>
          </a:p>
          <a:p>
            <a:endParaRPr lang="en-US" baseline="0" dirty="0"/>
          </a:p>
          <a:p>
            <a:r>
              <a:rPr lang="en-US" baseline="0" dirty="0"/>
              <a:t>So we find ourselves at a moment of Convergence!</a:t>
            </a:r>
          </a:p>
          <a:p>
            <a:endParaRPr lang="en-US" baseline="0" dirty="0"/>
          </a:p>
          <a:p>
            <a:pPr>
              <a:spcBef>
                <a:spcPts val="1176"/>
              </a:spcBef>
            </a:pPr>
            <a:r>
              <a:rPr lang="en-US" sz="1200" dirty="0"/>
              <a:t>In 2015, the 17 Sustainable Development Goals were adopted by world leaders. The SDGs signal a new way of thinking about and planning for the future—a future where economic, social and environmental targets are seen as an </a:t>
            </a:r>
            <a:r>
              <a:rPr lang="en-US" sz="1200" u="sng" dirty="0"/>
              <a:t>indivisible and interdependent system</a:t>
            </a:r>
            <a:r>
              <a:rPr lang="en-US" sz="1200" dirty="0"/>
              <a:t>. </a:t>
            </a:r>
          </a:p>
          <a:p>
            <a:pPr>
              <a:spcBef>
                <a:spcPts val="1176"/>
              </a:spcBef>
            </a:pPr>
            <a:endParaRPr lang="en-US" sz="1200" dirty="0"/>
          </a:p>
          <a:p>
            <a:pPr>
              <a:spcBef>
                <a:spcPts val="1176"/>
              </a:spcBef>
            </a:pPr>
            <a:r>
              <a:rPr lang="en-US" sz="1200" dirty="0"/>
              <a:t>In 2011, STRIVE was established to develop an alternative perspective on fighting the HIV epidemic--replacing short-term thinking and vertical programming on HIV with system thinking on how to address upstream risk factors that HIV shares with multiple development outcomes</a:t>
            </a:r>
          </a:p>
          <a:p>
            <a:endParaRPr lang="en-US" baseline="0" dirty="0"/>
          </a:p>
          <a:p>
            <a:r>
              <a:rPr lang="en-US" dirty="0"/>
              <a:t>It is our firm belief that we will not be able to realize the promise of the SDGs without applying the type of inter-sectoral, upstream thinking that we been applying to HIV as part of STRIVE.</a:t>
            </a:r>
          </a:p>
          <a:p>
            <a:pPr>
              <a:spcBef>
                <a:spcPts val="1176"/>
              </a:spcBef>
            </a:pPr>
            <a:endParaRPr lang="en-US" sz="1200" dirty="0"/>
          </a:p>
          <a:p>
            <a:pPr>
              <a:spcBef>
                <a:spcPts val="1176"/>
              </a:spcBef>
            </a:pPr>
            <a:r>
              <a:rPr lang="en-US" sz="1200" dirty="0"/>
              <a:t>So today, we’d like to discuss what lessons can be brought from STRIVE’s 7 years of research and thought leadership to inform strategies for achieving the SDGs?</a:t>
            </a:r>
          </a:p>
          <a:p>
            <a:endParaRPr lang="en-US" baseline="0" dirty="0"/>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033981B2-2C65-4879-9657-C7BDE1378CC3}" type="slidenum">
              <a:rPr lang="en-US" smtClean="0"/>
              <a:t>2</a:t>
            </a:fld>
            <a:endParaRPr lang="en-US"/>
          </a:p>
        </p:txBody>
      </p:sp>
    </p:spTree>
    <p:extLst>
      <p:ext uri="{BB962C8B-B14F-4D97-AF65-F5344CB8AC3E}">
        <p14:creationId xmlns:p14="http://schemas.microsoft.com/office/powerpoint/2010/main" val="8223967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Cash transfers have increasingly been adopted in low and middle-income countries as a key strategy for poverty reduction and social protection.  They have also been shown in some cases to have an impact on HIV acquisition and forward transmission.</a:t>
            </a:r>
          </a:p>
          <a:p>
            <a:endParaRPr lang="en-US" dirty="0"/>
          </a:p>
          <a:p>
            <a:r>
              <a:rPr lang="en-US" dirty="0"/>
              <a:t>Some 130 countries no have at least one UCT, including 40 out of 48 countries in sub-Saharan Africa (ODI 2016)</a:t>
            </a:r>
          </a:p>
          <a:p>
            <a:endParaRPr lang="en-US" dirty="0"/>
          </a:p>
          <a:p>
            <a:r>
              <a:rPr lang="en-US" dirty="0"/>
              <a:t>Let’s look at the direct evidence on HIV-related behaviors.  </a:t>
            </a:r>
          </a:p>
          <a:p>
            <a:endParaRPr lang="en-US" dirty="0"/>
          </a:p>
          <a:p>
            <a:r>
              <a:rPr lang="en-US" dirty="0"/>
              <a:t>A set of studies, including an RCT in Malawi, a cluster randomized Trial in Kenya and 2 propensity matched studies of South African’s national social protection programme, demonstrate that cash transfers can reduce HIV-related risk behavior among adolescents, especially girls.</a:t>
            </a:r>
          </a:p>
          <a:p>
            <a:endParaRPr lang="en-US" baseline="0" dirty="0"/>
          </a:p>
          <a:p>
            <a:r>
              <a:rPr lang="en-US" dirty="0"/>
              <a:t>A recent review of the evidence</a:t>
            </a:r>
            <a:r>
              <a:rPr lang="en-US" baseline="0" dirty="0"/>
              <a:t> of the impact of cash transfers on a broad range of indicators suggests that CTs can improve a host of additional upstream structural risk factors (</a:t>
            </a:r>
            <a:r>
              <a:rPr lang="en-US" baseline="0" dirty="0" err="1"/>
              <a:t>Bastagli</a:t>
            </a:r>
            <a:r>
              <a:rPr lang="en-US" baseline="0" dirty="0"/>
              <a:t> et al, 2016, ODI). </a:t>
            </a:r>
          </a:p>
          <a:p>
            <a:endParaRPr lang="en-US" baseline="0" dirty="0"/>
          </a:p>
        </p:txBody>
      </p:sp>
      <p:sp>
        <p:nvSpPr>
          <p:cNvPr id="4" name="Slide Number Placeholder 3"/>
          <p:cNvSpPr>
            <a:spLocks noGrp="1"/>
          </p:cNvSpPr>
          <p:nvPr>
            <p:ph type="sldNum" sz="quarter" idx="10"/>
          </p:nvPr>
        </p:nvSpPr>
        <p:spPr/>
        <p:txBody>
          <a:bodyPr/>
          <a:lstStyle/>
          <a:p>
            <a:fld id="{0E664D68-FB8C-49D8-8BF7-F3452B0C3E22}" type="slidenum">
              <a:rPr lang="en-GB" smtClean="0"/>
              <a:pPr/>
              <a:t>20</a:t>
            </a:fld>
            <a:endParaRPr lang="en-GB"/>
          </a:p>
        </p:txBody>
      </p:sp>
    </p:spTree>
    <p:extLst>
      <p:ext uri="{BB962C8B-B14F-4D97-AF65-F5344CB8AC3E}">
        <p14:creationId xmlns:p14="http://schemas.microsoft.com/office/powerpoint/2010/main" val="14604446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Cash transfers have increasingly been adopted in low and middle-income countries as a key strategy for poverty reduction and social protection.  They have also been shown in some cases to have an impact on HIV acquisition and forward transmission.</a:t>
            </a:r>
          </a:p>
          <a:p>
            <a:endParaRPr lang="en-US" dirty="0"/>
          </a:p>
          <a:p>
            <a:r>
              <a:rPr lang="en-US" dirty="0"/>
              <a:t>Some 130 countries no have at least one UCT, including 40 out of 48 countries in sub-Saharan Africa (ODI 2016)</a:t>
            </a:r>
          </a:p>
          <a:p>
            <a:endParaRPr lang="en-US" dirty="0"/>
          </a:p>
          <a:p>
            <a:r>
              <a:rPr lang="en-US" dirty="0"/>
              <a:t>Let’s look at the direct evidence on HIV-related behaviors.  </a:t>
            </a:r>
          </a:p>
          <a:p>
            <a:endParaRPr lang="en-US" dirty="0"/>
          </a:p>
          <a:p>
            <a:r>
              <a:rPr lang="en-US" dirty="0"/>
              <a:t>A set of studies, including an RCT in Malawi, a cluster randomized Trial in Kenya and 2 propensity matched studies of South African’s national social protection programme, demonstrate that cash transfers can reduce HIV-related risk behavior among adolescents, especially girls.</a:t>
            </a:r>
          </a:p>
          <a:p>
            <a:endParaRPr lang="en-US" baseline="0" dirty="0"/>
          </a:p>
          <a:p>
            <a:r>
              <a:rPr lang="en-US" dirty="0"/>
              <a:t>A recent review of the evidence</a:t>
            </a:r>
            <a:r>
              <a:rPr lang="en-US" baseline="0" dirty="0"/>
              <a:t> of the impact of cash transfers on a broad range of indicators suggests that CTs can improve a host of additional upstream structural risk factors (</a:t>
            </a:r>
            <a:r>
              <a:rPr lang="en-US" baseline="0" dirty="0" err="1"/>
              <a:t>Bastagli</a:t>
            </a:r>
            <a:r>
              <a:rPr lang="en-US" baseline="0" dirty="0"/>
              <a:t> et al, 2016, ODI). </a:t>
            </a:r>
          </a:p>
          <a:p>
            <a:endParaRPr lang="en-US" baseline="0" dirty="0"/>
          </a:p>
        </p:txBody>
      </p:sp>
      <p:sp>
        <p:nvSpPr>
          <p:cNvPr id="4" name="Slide Number Placeholder 3"/>
          <p:cNvSpPr>
            <a:spLocks noGrp="1"/>
          </p:cNvSpPr>
          <p:nvPr>
            <p:ph type="sldNum" sz="quarter" idx="10"/>
          </p:nvPr>
        </p:nvSpPr>
        <p:spPr/>
        <p:txBody>
          <a:bodyPr/>
          <a:lstStyle/>
          <a:p>
            <a:fld id="{0E664D68-FB8C-49D8-8BF7-F3452B0C3E22}" type="slidenum">
              <a:rPr lang="en-GB" smtClean="0"/>
              <a:pPr/>
              <a:t>21</a:t>
            </a:fld>
            <a:endParaRPr lang="en-GB"/>
          </a:p>
        </p:txBody>
      </p:sp>
    </p:spTree>
    <p:extLst>
      <p:ext uri="{BB962C8B-B14F-4D97-AF65-F5344CB8AC3E}">
        <p14:creationId xmlns:p14="http://schemas.microsoft.com/office/powerpoint/2010/main" val="13051401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Cash transfers have increasingly been adopted in low and middle-income countries as a key strategy for poverty reduction and social protection.  They have also been shown in some cases to have an impact on HIV acquisition and forward transmission.</a:t>
            </a:r>
          </a:p>
          <a:p>
            <a:endParaRPr lang="en-US" dirty="0"/>
          </a:p>
          <a:p>
            <a:r>
              <a:rPr lang="en-US" dirty="0"/>
              <a:t>Some 130 countries no have at least one UCT, including 40 out of 48 countries in sub-Saharan Africa (ODI 2016)</a:t>
            </a:r>
          </a:p>
          <a:p>
            <a:endParaRPr lang="en-US" dirty="0"/>
          </a:p>
          <a:p>
            <a:r>
              <a:rPr lang="en-US" dirty="0"/>
              <a:t>Let’s look at the direct evidence on HIV-related behaviors.  </a:t>
            </a:r>
          </a:p>
          <a:p>
            <a:endParaRPr lang="en-US" dirty="0"/>
          </a:p>
          <a:p>
            <a:r>
              <a:rPr lang="en-US" dirty="0"/>
              <a:t>A set of studies, including an RCT in Malawi, a cluster randomized Trial in Kenya and 2 propensity matched studies of South African’s national social protection programme, demonstrate that cash transfers can reduce HIV-related risk behavior among adolescents, especially girls.</a:t>
            </a:r>
          </a:p>
          <a:p>
            <a:endParaRPr lang="en-US" baseline="0" dirty="0"/>
          </a:p>
          <a:p>
            <a:r>
              <a:rPr lang="en-US" dirty="0"/>
              <a:t>A recent review of the evidence</a:t>
            </a:r>
            <a:r>
              <a:rPr lang="en-US" baseline="0" dirty="0"/>
              <a:t> of the impact of cash transfers on a broad range of indicators suggests that CTs can improve a host of additional upstream structural risk factors (</a:t>
            </a:r>
            <a:r>
              <a:rPr lang="en-US" baseline="0" dirty="0" err="1"/>
              <a:t>Bastagli</a:t>
            </a:r>
            <a:r>
              <a:rPr lang="en-US" baseline="0" dirty="0"/>
              <a:t> et al, 2016, ODI). </a:t>
            </a:r>
          </a:p>
          <a:p>
            <a:endParaRPr lang="en-US" baseline="0" dirty="0"/>
          </a:p>
        </p:txBody>
      </p:sp>
      <p:sp>
        <p:nvSpPr>
          <p:cNvPr id="4" name="Slide Number Placeholder 3"/>
          <p:cNvSpPr>
            <a:spLocks noGrp="1"/>
          </p:cNvSpPr>
          <p:nvPr>
            <p:ph type="sldNum" sz="quarter" idx="10"/>
          </p:nvPr>
        </p:nvSpPr>
        <p:spPr/>
        <p:txBody>
          <a:bodyPr/>
          <a:lstStyle/>
          <a:p>
            <a:fld id="{0E664D68-FB8C-49D8-8BF7-F3452B0C3E22}" type="slidenum">
              <a:rPr lang="en-GB" smtClean="0"/>
              <a:pPr/>
              <a:t>22</a:t>
            </a:fld>
            <a:endParaRPr lang="en-GB"/>
          </a:p>
        </p:txBody>
      </p:sp>
    </p:spTree>
    <p:extLst>
      <p:ext uri="{BB962C8B-B14F-4D97-AF65-F5344CB8AC3E}">
        <p14:creationId xmlns:p14="http://schemas.microsoft.com/office/powerpoint/2010/main" val="17221171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High return investments</a:t>
            </a:r>
          </a:p>
        </p:txBody>
      </p:sp>
      <p:sp>
        <p:nvSpPr>
          <p:cNvPr id="4" name="Slide Number Placeholder 3"/>
          <p:cNvSpPr>
            <a:spLocks noGrp="1"/>
          </p:cNvSpPr>
          <p:nvPr>
            <p:ph type="sldNum" sz="quarter" idx="10"/>
          </p:nvPr>
        </p:nvSpPr>
        <p:spPr/>
        <p:txBody>
          <a:bodyPr/>
          <a:lstStyle/>
          <a:p>
            <a:fld id="{033981B2-2C65-4879-9657-C7BDE1378CC3}" type="slidenum">
              <a:rPr lang="en-US" smtClean="0"/>
              <a:t>23</a:t>
            </a:fld>
            <a:endParaRPr lang="en-US"/>
          </a:p>
        </p:txBody>
      </p:sp>
    </p:spTree>
    <p:extLst>
      <p:ext uri="{BB962C8B-B14F-4D97-AF65-F5344CB8AC3E}">
        <p14:creationId xmlns:p14="http://schemas.microsoft.com/office/powerpoint/2010/main" val="156116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Evidence of impact</a:t>
            </a:r>
            <a:r>
              <a:rPr lang="en-GB" baseline="0" dirty="0"/>
              <a:t> of cash transfers on HIV...</a:t>
            </a:r>
          </a:p>
          <a:p>
            <a:endParaRPr lang="en-GB" baseline="0" dirty="0"/>
          </a:p>
          <a:p>
            <a:r>
              <a:rPr lang="en-GB" baseline="0" dirty="0"/>
              <a:t>This study from Malawi (Baird et al 2012) is an important one, which found a reduction in HIV and HSV-2 risk, as well as reduced school drop-out, early marriage and teen pregnancies. </a:t>
            </a:r>
          </a:p>
          <a:p>
            <a:endParaRPr lang="en-GB" baseline="0" dirty="0"/>
          </a:p>
          <a:p>
            <a:r>
              <a:rPr lang="en-GB" baseline="0" dirty="0"/>
              <a:t>There is more evidence on the impact of cash on HIV, but other studies have focused on intervention models that use cash as a direct conditional incentive to modify more proximal HIV-related behaviour, rather than as a means to address more upstream structural determinants of risk. </a:t>
            </a:r>
          </a:p>
          <a:p>
            <a:endParaRPr lang="en-GB" baseline="0" dirty="0"/>
          </a:p>
          <a:p>
            <a:r>
              <a:rPr lang="en-GB" baseline="0" dirty="0"/>
              <a:t>Worth noting that the effect found was on prevalent HIV and not incident HIV. </a:t>
            </a:r>
          </a:p>
          <a:p>
            <a:endParaRPr lang="en-GB" dirty="0"/>
          </a:p>
          <a:p>
            <a:endParaRPr lang="en-US" dirty="0"/>
          </a:p>
        </p:txBody>
      </p:sp>
      <p:sp>
        <p:nvSpPr>
          <p:cNvPr id="4" name="Slide Number Placeholder 3"/>
          <p:cNvSpPr>
            <a:spLocks noGrp="1"/>
          </p:cNvSpPr>
          <p:nvPr>
            <p:ph type="sldNum" sz="quarter" idx="10"/>
          </p:nvPr>
        </p:nvSpPr>
        <p:spPr/>
        <p:txBody>
          <a:bodyPr/>
          <a:lstStyle/>
          <a:p>
            <a:fld id="{033981B2-2C65-4879-9657-C7BDE1378CC3}" type="slidenum">
              <a:rPr lang="en-US" smtClean="0"/>
              <a:t>25</a:t>
            </a:fld>
            <a:endParaRPr lang="en-US"/>
          </a:p>
        </p:txBody>
      </p:sp>
    </p:spTree>
    <p:extLst>
      <p:ext uri="{BB962C8B-B14F-4D97-AF65-F5344CB8AC3E}">
        <p14:creationId xmlns:p14="http://schemas.microsoft.com/office/powerpoint/2010/main" val="6875379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kern="1200" dirty="0">
                <a:solidFill>
                  <a:schemeClr val="tx1"/>
                </a:solidFill>
                <a:effectLst/>
                <a:latin typeface="+mn-lt"/>
                <a:ea typeface="+mn-ea"/>
                <a:cs typeface="+mn-cs"/>
              </a:rPr>
              <a:t>STRIVE economists have now developed a methodology that allows policy makers to do cost effectiveness assessments of programmes that have multiple downstream benefits.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b="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kern="1200" dirty="0">
                <a:solidFill>
                  <a:schemeClr val="tx1"/>
                </a:solidFill>
                <a:effectLst/>
                <a:latin typeface="+mn-lt"/>
                <a:ea typeface="+mn-ea"/>
                <a:cs typeface="+mn-cs"/>
              </a:rPr>
              <a:t>They have developed a way to determine what proportion of a cost of an intervention should appropriately be covered by a particular sector—say education, or reproductive health -- given the benefits that would accrue to that sector or population.  This is the work that we have done in our “co-financing” working group.</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b="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kern="1200" dirty="0">
                <a:solidFill>
                  <a:schemeClr val="tx1"/>
                </a:solidFill>
                <a:effectLst/>
                <a:latin typeface="+mn-lt"/>
                <a:ea typeface="+mn-ea"/>
                <a:cs typeface="+mn-cs"/>
              </a:rPr>
              <a:t>The biggest barrier to implementing this type of co-financing, is that Ministries are organized vertically by sector, and there are few mechanisms to facilitate cross-sectoral planning.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b="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kern="1200" dirty="0">
                <a:solidFill>
                  <a:schemeClr val="tx1"/>
                </a:solidFill>
                <a:effectLst/>
                <a:latin typeface="+mn-lt"/>
                <a:ea typeface="+mn-ea"/>
                <a:cs typeface="+mn-cs"/>
              </a:rPr>
              <a:t>During this final phase of STRIVE, our co-financing working group is working with UNDP and local partners to implement 3 country-level demonstration projects. The goal is to develop local planning processes to try to operationalize a co-financing solution.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b="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b="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b="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b="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b="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b="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b="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kern="1200" dirty="0">
                <a:solidFill>
                  <a:schemeClr val="tx1"/>
                </a:solidFill>
                <a:effectLst/>
                <a:latin typeface="+mn-lt"/>
                <a:ea typeface="+mn-ea"/>
                <a:cs typeface="+mn-cs"/>
              </a:rPr>
              <a:t>’m not going to go into the models in a lot of depth, but I’ve listed</a:t>
            </a:r>
            <a:r>
              <a:rPr lang="en-GB" sz="1200" b="0" kern="1200" baseline="0" dirty="0">
                <a:solidFill>
                  <a:schemeClr val="tx1"/>
                </a:solidFill>
                <a:effectLst/>
                <a:latin typeface="+mn-lt"/>
                <a:ea typeface="+mn-ea"/>
                <a:cs typeface="+mn-cs"/>
              </a:rPr>
              <a:t> them here to give you a sense of what these governments focused on. As you can see, there was a heavy emphasis on the scale up of social protection programmes, with expected outcomes spanning HIV prevention, uptake of community health insurance, improved maternal and child health and reduced water-borne illnesses – not to mention the broader positive benefits on structural drivers.</a:t>
            </a:r>
            <a:endParaRPr lang="en-GB"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1" kern="1200" dirty="0">
                <a:solidFill>
                  <a:schemeClr val="tx1"/>
                </a:solidFill>
                <a:effectLst/>
                <a:latin typeface="+mn-lt"/>
                <a:ea typeface="+mn-ea"/>
                <a:cs typeface="+mn-cs"/>
              </a:rPr>
              <a:t>Notes: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b="1"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1" kern="1200" dirty="0">
                <a:solidFill>
                  <a:schemeClr val="tx1"/>
                </a:solidFill>
                <a:effectLst/>
                <a:latin typeface="+mn-lt"/>
                <a:ea typeface="+mn-ea"/>
                <a:cs typeface="+mn-cs"/>
              </a:rPr>
              <a:t>Tanzania.</a:t>
            </a:r>
            <a:r>
              <a:rPr lang="en-GB" sz="1200" kern="1200" dirty="0">
                <a:solidFill>
                  <a:schemeClr val="tx1"/>
                </a:solidFill>
                <a:effectLst/>
                <a:latin typeface="+mn-lt"/>
                <a:ea typeface="+mn-ea"/>
                <a:cs typeface="+mn-cs"/>
              </a:rPr>
              <a:t> Tanzania’s co-financing model focuses on the efficient financing of the Tanzania Social Action Fund (</a:t>
            </a:r>
            <a:r>
              <a:rPr lang="en-GB" sz="1200" u="sng" kern="1200" dirty="0">
                <a:solidFill>
                  <a:schemeClr val="tx1"/>
                </a:solidFill>
                <a:effectLst/>
                <a:latin typeface="+mn-lt"/>
                <a:ea typeface="+mn-ea"/>
                <a:cs typeface="+mn-cs"/>
                <a:hlinkClick r:id="rId3"/>
              </a:rPr>
              <a:t>TASAF</a:t>
            </a:r>
            <a:r>
              <a:rPr lang="en-GB" sz="1200" kern="1200" dirty="0">
                <a:solidFill>
                  <a:schemeClr val="tx1"/>
                </a:solidFill>
                <a:effectLst/>
                <a:latin typeface="+mn-lt"/>
                <a:ea typeface="+mn-ea"/>
                <a:cs typeface="+mn-cs"/>
              </a:rPr>
              <a:t>). This is the national cash transfer programme, currently run as a project with a World Bank loan. A 2014 </a:t>
            </a:r>
            <a:r>
              <a:rPr lang="en-GB" sz="1200" u="sng" kern="1200" dirty="0">
                <a:solidFill>
                  <a:schemeClr val="tx1"/>
                </a:solidFill>
                <a:effectLst/>
                <a:latin typeface="+mn-lt"/>
                <a:ea typeface="+mn-ea"/>
                <a:cs typeface="+mn-cs"/>
                <a:hlinkClick r:id="rId4"/>
              </a:rPr>
              <a:t>WB evaluation</a:t>
            </a:r>
            <a:r>
              <a:rPr lang="en-GB" sz="1200" u="none" strike="noStrike" kern="1200" dirty="0">
                <a:solidFill>
                  <a:schemeClr val="tx1"/>
                </a:solidFill>
                <a:effectLst/>
                <a:latin typeface="+mn-lt"/>
                <a:ea typeface="+mn-ea"/>
                <a:cs typeface="+mn-cs"/>
                <a:hlinkClick r:id="rId4"/>
              </a:rPr>
              <a:t> </a:t>
            </a:r>
            <a:r>
              <a:rPr lang="en-GB" sz="1200" kern="1200" dirty="0">
                <a:solidFill>
                  <a:schemeClr val="tx1"/>
                </a:solidFill>
                <a:effectLst/>
                <a:latin typeface="+mn-lt"/>
                <a:ea typeface="+mn-ea"/>
                <a:cs typeface="+mn-cs"/>
              </a:rPr>
              <a:t>found a range of impacts on health, education, agricultural assets and household savings. Health impacts expected from Tanzania’s model include: accessible and affordable health care services; reduced HIV infections and AIDS-related deaths; reduced sick days from work; and increased uptake of community health insurance. </a:t>
            </a:r>
          </a:p>
          <a:p>
            <a:pPr marL="0" lvl="0" indent="0">
              <a:buFont typeface="Arial" panose="020B0604020202020204" pitchFamily="34" charset="0"/>
              <a:buNone/>
            </a:pPr>
            <a:endParaRPr lang="en-US" dirty="0">
              <a:effectLst/>
            </a:endParaRPr>
          </a:p>
          <a:p>
            <a:pPr marL="171450" lvl="0" indent="-171450">
              <a:buFont typeface="Arial" panose="020B0604020202020204" pitchFamily="34" charset="0"/>
              <a:buChar char="•"/>
            </a:pPr>
            <a:r>
              <a:rPr lang="en-GB" sz="1200" b="1" kern="1200" dirty="0">
                <a:solidFill>
                  <a:schemeClr val="tx1"/>
                </a:solidFill>
                <a:effectLst/>
                <a:latin typeface="+mn-lt"/>
                <a:ea typeface="+mn-ea"/>
                <a:cs typeface="+mn-cs"/>
              </a:rPr>
              <a:t>South Africa.</a:t>
            </a:r>
            <a:r>
              <a:rPr lang="en-GB" sz="1200" kern="1200" dirty="0">
                <a:solidFill>
                  <a:schemeClr val="tx1"/>
                </a:solidFill>
                <a:effectLst/>
                <a:latin typeface="+mn-lt"/>
                <a:ea typeface="+mn-ea"/>
                <a:cs typeface="+mn-cs"/>
              </a:rPr>
              <a:t> South Africa’s co-financing model focuses on a programme to create youth groups for adolescent girls, offering a range of services conditional on attendance. The model features cash transfers to adolescent girls aged 15-24. Health impacts expected from South Africa’s model include: increased access to health services; improved maternal health; improved sexual and reproductive health; and HIV prevention. </a:t>
            </a:r>
            <a:r>
              <a:rPr lang="en-US" sz="1200" kern="1200" dirty="0">
                <a:solidFill>
                  <a:schemeClr val="tx1"/>
                </a:solidFill>
                <a:effectLst/>
                <a:latin typeface="+mn-lt"/>
                <a:ea typeface="+mn-ea"/>
                <a:cs typeface="+mn-cs"/>
              </a:rPr>
              <a:t>  </a:t>
            </a:r>
            <a:endParaRPr lang="en-US" dirty="0">
              <a:effectLst/>
            </a:endParaRPr>
          </a:p>
          <a:p>
            <a:pPr marL="171450" lvl="0" indent="-171450">
              <a:buFont typeface="Arial" panose="020B0604020202020204" pitchFamily="34" charset="0"/>
              <a:buChar char="•"/>
            </a:pPr>
            <a:endParaRPr lang="en-GB" sz="1200" b="1"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b="1" kern="1200" dirty="0">
                <a:solidFill>
                  <a:schemeClr val="tx1"/>
                </a:solidFill>
                <a:effectLst/>
                <a:latin typeface="+mn-lt"/>
                <a:ea typeface="+mn-ea"/>
                <a:cs typeface="+mn-cs"/>
              </a:rPr>
              <a:t>Ethiopia.</a:t>
            </a:r>
            <a:r>
              <a:rPr lang="en-GB" sz="1200" kern="1200" dirty="0">
                <a:solidFill>
                  <a:schemeClr val="tx1"/>
                </a:solidFill>
                <a:effectLst/>
                <a:latin typeface="+mn-lt"/>
                <a:ea typeface="+mn-ea"/>
                <a:cs typeface="+mn-cs"/>
              </a:rPr>
              <a:t> Ethiopia’s co-financing model involves building separate sanitary facilities in schools, a programme currently funded by a single donor with the potential to be scaled up nationally with benefits for education, water and sanitation, health, gender equality and, therefore, long-term economic growth. Health impacts expected from Ethiopia’s co-financing model include: expanded delivery of health information/services; improved maternal health; reduced water-borne illness; and improved sexual and reproductive health.</a:t>
            </a:r>
            <a:r>
              <a:rPr lang="en-US" sz="1200" kern="1200" dirty="0">
                <a:solidFill>
                  <a:schemeClr val="tx1"/>
                </a:solidFill>
                <a:effectLst/>
                <a:latin typeface="+mn-lt"/>
                <a:ea typeface="+mn-ea"/>
                <a:cs typeface="+mn-cs"/>
              </a:rPr>
              <a:t> </a:t>
            </a: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b="1" kern="1200" dirty="0">
                <a:solidFill>
                  <a:schemeClr val="tx1"/>
                </a:solidFill>
                <a:effectLst/>
                <a:latin typeface="+mn-lt"/>
                <a:ea typeface="+mn-ea"/>
                <a:cs typeface="+mn-cs"/>
              </a:rPr>
              <a:t>Malawi.</a:t>
            </a:r>
            <a:r>
              <a:rPr lang="en-GB" sz="1200" kern="1200" dirty="0">
                <a:solidFill>
                  <a:schemeClr val="tx1"/>
                </a:solidFill>
                <a:effectLst/>
                <a:latin typeface="+mn-lt"/>
                <a:ea typeface="+mn-ea"/>
                <a:cs typeface="+mn-cs"/>
              </a:rPr>
              <a:t> Malawi’s co-financing model focuses on the national Social Cash Transfer Scheme (SCTS).  Health impacts expected from Malawi’s model include, based on evaluations of the SCTS to date: increased use of curative health services (demand creation); delayed sexual debut; reduced teen pregnancy; HIV prevention; reduced incidence of early marriage; and better nutrition amongst the poorest. </a:t>
            </a:r>
            <a:endParaRPr lang="en-US" dirty="0"/>
          </a:p>
        </p:txBody>
      </p:sp>
      <p:sp>
        <p:nvSpPr>
          <p:cNvPr id="4" name="Slide Number Placeholder 3"/>
          <p:cNvSpPr>
            <a:spLocks noGrp="1"/>
          </p:cNvSpPr>
          <p:nvPr>
            <p:ph type="sldNum" sz="quarter" idx="10"/>
          </p:nvPr>
        </p:nvSpPr>
        <p:spPr/>
        <p:txBody>
          <a:bodyPr/>
          <a:lstStyle/>
          <a:p>
            <a:fld id="{033981B2-2C65-4879-9657-C7BDE1378CC3}" type="slidenum">
              <a:rPr lang="en-US" smtClean="0"/>
              <a:t>26</a:t>
            </a:fld>
            <a:endParaRPr lang="en-US"/>
          </a:p>
        </p:txBody>
      </p:sp>
    </p:spTree>
    <p:extLst>
      <p:ext uri="{BB962C8B-B14F-4D97-AF65-F5344CB8AC3E}">
        <p14:creationId xmlns:p14="http://schemas.microsoft.com/office/powerpoint/2010/main" val="5643568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3981B2-2C65-4879-9657-C7BDE1378CC3}" type="slidenum">
              <a:rPr lang="en-US" smtClean="0"/>
              <a:t>27</a:t>
            </a:fld>
            <a:endParaRPr lang="en-US"/>
          </a:p>
        </p:txBody>
      </p:sp>
    </p:spTree>
    <p:extLst>
      <p:ext uri="{BB962C8B-B14F-4D97-AF65-F5344CB8AC3E}">
        <p14:creationId xmlns:p14="http://schemas.microsoft.com/office/powerpoint/2010/main" val="10956578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E9D0D9-9345-42CD-87CB-CC2673641C2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79172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E9D0D9-9345-42CD-87CB-CC2673641C2D}" type="slidenum">
              <a:rPr lang="en-GB" smtClean="0"/>
              <a:t>31</a:t>
            </a:fld>
            <a:endParaRPr lang="en-GB"/>
          </a:p>
        </p:txBody>
      </p:sp>
    </p:spTree>
    <p:extLst>
      <p:ext uri="{BB962C8B-B14F-4D97-AF65-F5344CB8AC3E}">
        <p14:creationId xmlns:p14="http://schemas.microsoft.com/office/powerpoint/2010/main" val="42794368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E9D0D9-9345-42CD-87CB-CC2673641C2D}" type="slidenum">
              <a:rPr lang="en-GB" smtClean="0"/>
              <a:t>32</a:t>
            </a:fld>
            <a:endParaRPr lang="en-GB"/>
          </a:p>
        </p:txBody>
      </p:sp>
    </p:spTree>
    <p:extLst>
      <p:ext uri="{BB962C8B-B14F-4D97-AF65-F5344CB8AC3E}">
        <p14:creationId xmlns:p14="http://schemas.microsoft.com/office/powerpoint/2010/main" val="38116120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a:p>
            <a:r>
              <a:rPr lang="en-US" dirty="0"/>
              <a:t>Let us start by considering the case of HIV – the original focus of the STRIVE portfolio.</a:t>
            </a:r>
          </a:p>
          <a:p>
            <a:endParaRPr lang="en-US" dirty="0"/>
          </a:p>
          <a:p>
            <a:r>
              <a:rPr lang="en-US" dirty="0"/>
              <a:t>Traditionally</a:t>
            </a:r>
            <a:r>
              <a:rPr lang="en-US" baseline="0" dirty="0"/>
              <a:t>, HIV programming has been vertically driven and disease specific:  </a:t>
            </a:r>
          </a:p>
          <a:p>
            <a:endParaRPr lang="en-US" baseline="0" dirty="0"/>
          </a:p>
          <a:p>
            <a:r>
              <a:rPr lang="en-US" baseline="0" dirty="0"/>
              <a:t>Back in 2015, UNAIDS set as its global target “To eliminate the epidemic by 2030.” using a strategy known as 90-90-90.  Largely a treatment as prevention strategy </a:t>
            </a:r>
            <a:r>
              <a:rPr lang="mr-IN" baseline="0" dirty="0"/>
              <a:t>–</a:t>
            </a:r>
            <a:r>
              <a:rPr lang="en-US" baseline="0" dirty="0"/>
              <a:t> 90 percent of HIV positive people are tested and know their status; 90 percent of these people are connected with services; and 90 percent of that subset, achieves undetectable viral load. </a:t>
            </a:r>
          </a:p>
          <a:p>
            <a:endParaRPr lang="en-US" baseline="0" dirty="0"/>
          </a:p>
          <a:p>
            <a:r>
              <a:rPr lang="en-US" baseline="0" dirty="0"/>
              <a:t>This strategy has now been called into question </a:t>
            </a:r>
            <a:r>
              <a:rPr lang="mr-IN" baseline="0" dirty="0"/>
              <a:t>–</a:t>
            </a:r>
            <a:r>
              <a:rPr lang="en-US" baseline="0" dirty="0"/>
              <a:t> both in its wisdom and its feasibility.</a:t>
            </a:r>
          </a:p>
          <a:p>
            <a:endParaRPr lang="en-US" baseline="0" dirty="0"/>
          </a:p>
          <a:p>
            <a:r>
              <a:rPr lang="en-US" baseline="0" dirty="0"/>
              <a:t>A recent article in the BMJ Global Health conducted a systematic analysis of national HIV treatment cascades, asking: “Can the UNAIDS 90-90-90be achieved?”  </a:t>
            </a:r>
          </a:p>
          <a:p>
            <a:endParaRPr lang="en-US" baseline="0" dirty="0"/>
          </a:p>
          <a:p>
            <a:r>
              <a:rPr lang="en-US" baseline="0" dirty="0"/>
              <a:t>A highly influential editorial the next month offered the resounding answer:  UNAIDS 90-90-targest to end the AIDS epidemic are NOT realistic</a:t>
            </a:r>
            <a:r>
              <a:rPr lang="mr-IN" baseline="0" dirty="0"/>
              <a:t>…</a:t>
            </a:r>
            <a:r>
              <a:rPr lang="en-US" baseline="0" dirty="0"/>
              <a:t>. </a:t>
            </a:r>
          </a:p>
          <a:p>
            <a:endParaRPr lang="en-US" baseline="0" dirty="0"/>
          </a:p>
          <a:p>
            <a:endParaRPr lang="en-US" baseline="0" dirty="0"/>
          </a:p>
          <a:p>
            <a:r>
              <a:rPr lang="en-US" baseline="0" dirty="0"/>
              <a:t>[Bain, </a:t>
            </a:r>
            <a:r>
              <a:rPr lang="en-US" baseline="0" dirty="0" err="1"/>
              <a:t>Nkoke</a:t>
            </a:r>
            <a:r>
              <a:rPr lang="en-US" baseline="0" dirty="0"/>
              <a:t>, and </a:t>
            </a:r>
            <a:r>
              <a:rPr lang="en-US" baseline="0" dirty="0" err="1"/>
              <a:t>Noubiap</a:t>
            </a:r>
            <a:r>
              <a:rPr lang="en-US" baseline="0" dirty="0"/>
              <a:t>. 2017. BMJ Global Health: 2: e000227.]</a:t>
            </a:r>
          </a:p>
          <a:p>
            <a:endParaRPr lang="en-US" baseline="0" dirty="0"/>
          </a:p>
        </p:txBody>
      </p:sp>
      <p:sp>
        <p:nvSpPr>
          <p:cNvPr id="4" name="Slide Number Placeholder 3"/>
          <p:cNvSpPr>
            <a:spLocks noGrp="1"/>
          </p:cNvSpPr>
          <p:nvPr>
            <p:ph type="sldNum" sz="quarter" idx="10"/>
          </p:nvPr>
        </p:nvSpPr>
        <p:spPr/>
        <p:txBody>
          <a:bodyPr/>
          <a:lstStyle/>
          <a:p>
            <a:fld id="{033981B2-2C65-4879-9657-C7BDE1378CC3}" type="slidenum">
              <a:rPr lang="en-US" smtClean="0"/>
              <a:t>3</a:t>
            </a:fld>
            <a:endParaRPr lang="en-US"/>
          </a:p>
        </p:txBody>
      </p:sp>
    </p:spTree>
    <p:extLst>
      <p:ext uri="{BB962C8B-B14F-4D97-AF65-F5344CB8AC3E}">
        <p14:creationId xmlns:p14="http://schemas.microsoft.com/office/powerpoint/2010/main" val="35437314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Also find out what was secondary</a:t>
            </a:r>
            <a:r>
              <a:rPr lang="en-US" baseline="0" dirty="0"/>
              <a:t> school completion and child marriage rates in 50s to compare against 75% and 10% (unable to understand the comment)</a:t>
            </a:r>
            <a:endParaRPr lang="en-US" dirty="0"/>
          </a:p>
          <a:p>
            <a:endParaRPr lang="en-US" dirty="0"/>
          </a:p>
        </p:txBody>
      </p:sp>
      <p:sp>
        <p:nvSpPr>
          <p:cNvPr id="4" name="Slide Number Placeholder 3"/>
          <p:cNvSpPr>
            <a:spLocks noGrp="1"/>
          </p:cNvSpPr>
          <p:nvPr>
            <p:ph type="sldNum" sz="quarter" idx="10"/>
          </p:nvPr>
        </p:nvSpPr>
        <p:spPr/>
        <p:txBody>
          <a:bodyPr/>
          <a:lstStyle/>
          <a:p>
            <a:fld id="{A6E9D0D9-9345-42CD-87CB-CC2673641C2D}" type="slidenum">
              <a:rPr lang="en-GB" smtClean="0"/>
              <a:t>33</a:t>
            </a:fld>
            <a:endParaRPr lang="en-GB"/>
          </a:p>
        </p:txBody>
      </p:sp>
    </p:spTree>
    <p:extLst>
      <p:ext uri="{BB962C8B-B14F-4D97-AF65-F5344CB8AC3E}">
        <p14:creationId xmlns:p14="http://schemas.microsoft.com/office/powerpoint/2010/main" val="25948785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E9D0D9-9345-42CD-87CB-CC2673641C2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8650729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E9D0D9-9345-42CD-87CB-CC2673641C2D}" type="slidenum">
              <a:rPr lang="en-GB" smtClean="0"/>
              <a:t>38</a:t>
            </a:fld>
            <a:endParaRPr lang="en-GB"/>
          </a:p>
        </p:txBody>
      </p:sp>
    </p:spTree>
    <p:extLst>
      <p:ext uri="{BB962C8B-B14F-4D97-AF65-F5344CB8AC3E}">
        <p14:creationId xmlns:p14="http://schemas.microsoft.com/office/powerpoint/2010/main" val="223652796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 am </a:t>
            </a:r>
            <a:r>
              <a:rPr lang="en-US" dirty="0" err="1"/>
              <a:t>Saidi</a:t>
            </a:r>
            <a:r>
              <a:rPr lang="en-US" dirty="0"/>
              <a:t> </a:t>
            </a:r>
            <a:r>
              <a:rPr lang="en-US" dirty="0" err="1"/>
              <a:t>Kapiga</a:t>
            </a:r>
            <a:r>
              <a:rPr lang="en-US" dirty="0"/>
              <a:t> and have been a co-research director of STRIVE since its inception. I want to welcome you all to the STRIVE preconference meeting – thank you for joining us today for what I hope is going to be a lively and interactive discussion.</a:t>
            </a:r>
          </a:p>
          <a:p>
            <a:endParaRPr lang="en-US" dirty="0"/>
          </a:p>
        </p:txBody>
      </p:sp>
      <p:sp>
        <p:nvSpPr>
          <p:cNvPr id="4" name="Slide Number Placeholder 3"/>
          <p:cNvSpPr>
            <a:spLocks noGrp="1"/>
          </p:cNvSpPr>
          <p:nvPr>
            <p:ph type="sldNum" sz="quarter" idx="10"/>
          </p:nvPr>
        </p:nvSpPr>
        <p:spPr/>
        <p:txBody>
          <a:bodyPr/>
          <a:lstStyle/>
          <a:p>
            <a:fld id="{0E664D68-FB8C-49D8-8BF7-F3452B0C3E22}" type="slidenum">
              <a:rPr lang="en-GB" smtClean="0"/>
              <a:t>48</a:t>
            </a:fld>
            <a:endParaRPr lang="en-GB"/>
          </a:p>
        </p:txBody>
      </p:sp>
    </p:spTree>
    <p:extLst>
      <p:ext uri="{BB962C8B-B14F-4D97-AF65-F5344CB8AC3E}">
        <p14:creationId xmlns:p14="http://schemas.microsoft.com/office/powerpoint/2010/main" val="7179663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2" indent="0" algn="l" defTabSz="914400" rtl="0" eaLnBrk="1" fontAlgn="auto" latinLnBrk="0" hangingPunct="1">
              <a:lnSpc>
                <a:spcPct val="100000"/>
              </a:lnSpc>
              <a:spcBef>
                <a:spcPts val="0"/>
              </a:spcBef>
              <a:spcAft>
                <a:spcPts val="0"/>
              </a:spcAft>
              <a:buClrTx/>
              <a:buSzTx/>
              <a:buFontTx/>
              <a:buNone/>
              <a:tabLst/>
              <a:defRPr/>
            </a:pPr>
            <a:endParaRPr lang="en-GB" sz="1800" u="sng"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2" indent="0" algn="l" defTabSz="914400" rtl="0" eaLnBrk="1" fontAlgn="auto" latinLnBrk="0" hangingPunct="1">
              <a:lnSpc>
                <a:spcPct val="100000"/>
              </a:lnSpc>
              <a:spcBef>
                <a:spcPts val="0"/>
              </a:spcBef>
              <a:spcAft>
                <a:spcPts val="0"/>
              </a:spcAft>
              <a:buClrTx/>
              <a:buSzTx/>
              <a:buFontTx/>
              <a:buNone/>
              <a:tabLst/>
              <a:defRPr/>
            </a:pPr>
            <a:endParaRPr lang="en-US" sz="2000" dirty="0">
              <a:solidFill>
                <a:srgbClr val="C0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50" kern="1200" dirty="0">
                <a:solidFill>
                  <a:schemeClr val="tx1"/>
                </a:solidFill>
                <a:effectLst/>
                <a:latin typeface="+mn-lt"/>
                <a:ea typeface="+mn-ea"/>
                <a:cs typeface="+mn-cs"/>
              </a:rPr>
              <a:t>The editorial goes on to argue that not only would a disease specific agenda focusing on HIV be unlikely to succeed, it may actually prove counterproductive.  The authors observe: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5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50" kern="1200" dirty="0">
                <a:solidFill>
                  <a:schemeClr val="tx1"/>
                </a:solidFill>
                <a:effectLst/>
                <a:latin typeface="+mn-lt"/>
                <a:ea typeface="+mn-ea"/>
                <a:cs typeface="+mn-cs"/>
              </a:rPr>
              <a:t>“Meeting the future resource needs for ART scale-up under the 90–90–90 scenario (US$18 billion per year globally) will require significant additional resource </a:t>
            </a:r>
            <a:r>
              <a:rPr lang="en-US" sz="1050" kern="1200" dirty="0" err="1">
                <a:solidFill>
                  <a:schemeClr val="tx1"/>
                </a:solidFill>
                <a:effectLst/>
                <a:latin typeface="+mn-lt"/>
                <a:ea typeface="+mn-ea"/>
                <a:cs typeface="+mn-cs"/>
              </a:rPr>
              <a:t>mobilisation</a:t>
            </a:r>
            <a:r>
              <a:rPr lang="en-US" sz="1050" kern="1200" dirty="0">
                <a:solidFill>
                  <a:schemeClr val="tx1"/>
                </a:solidFill>
                <a:effectLst/>
                <a:latin typeface="+mn-lt"/>
                <a:ea typeface="+mn-ea"/>
                <a:cs typeface="+mn-cs"/>
              </a:rPr>
              <a:t>, which may </a:t>
            </a:r>
            <a:r>
              <a:rPr lang="en-US" sz="1050" kern="1200" dirty="0" err="1">
                <a:solidFill>
                  <a:schemeClr val="tx1"/>
                </a:solidFill>
                <a:effectLst/>
                <a:latin typeface="+mn-lt"/>
                <a:ea typeface="+mn-ea"/>
                <a:cs typeface="+mn-cs"/>
              </a:rPr>
              <a:t>jeopardise</a:t>
            </a:r>
            <a:r>
              <a:rPr lang="en-US" sz="1050" kern="1200" dirty="0">
                <a:solidFill>
                  <a:schemeClr val="tx1"/>
                </a:solidFill>
                <a:effectLst/>
                <a:latin typeface="+mn-lt"/>
                <a:ea typeface="+mn-ea"/>
                <a:cs typeface="+mn-cs"/>
              </a:rPr>
              <a:t> funding of other health </a:t>
            </a:r>
            <a:r>
              <a:rPr lang="en-US" sz="1050" kern="1200" dirty="0" err="1">
                <a:solidFill>
                  <a:schemeClr val="tx1"/>
                </a:solidFill>
                <a:effectLst/>
                <a:latin typeface="+mn-lt"/>
                <a:ea typeface="+mn-ea"/>
                <a:cs typeface="+mn-cs"/>
              </a:rPr>
              <a:t>programmes</a:t>
            </a:r>
            <a:r>
              <a:rPr lang="en-US" sz="1050" kern="1200" dirty="0">
                <a:solidFill>
                  <a:schemeClr val="tx1"/>
                </a:solidFill>
                <a:effectLst/>
                <a:latin typeface="+mn-lt"/>
                <a:ea typeface="+mn-ea"/>
                <a:cs typeface="+mn-cs"/>
              </a:rPr>
              <a:t>.”  BMJ</a:t>
            </a:r>
            <a:r>
              <a:rPr lang="en-US" sz="1050" kern="1200" baseline="0" dirty="0">
                <a:solidFill>
                  <a:schemeClr val="tx1"/>
                </a:solidFill>
                <a:effectLst/>
                <a:latin typeface="+mn-lt"/>
                <a:ea typeface="+mn-ea"/>
                <a:cs typeface="+mn-cs"/>
              </a:rPr>
              <a:t> Global Health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05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050" kern="1200" baseline="0" dirty="0">
                <a:solidFill>
                  <a:schemeClr val="tx1"/>
                </a:solidFill>
                <a:effectLst/>
                <a:latin typeface="+mn-lt"/>
                <a:ea typeface="+mn-ea"/>
                <a:cs typeface="+mn-cs"/>
              </a:rPr>
              <a:t>Besides resources, there are other reasons to question the viability of a largely biomedical approach to combatting HIV.</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05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050" kern="1200" baseline="0" dirty="0">
                <a:solidFill>
                  <a:schemeClr val="tx1"/>
                </a:solidFill>
                <a:effectLst/>
                <a:latin typeface="+mn-lt"/>
                <a:ea typeface="+mn-ea"/>
                <a:cs typeface="+mn-cs"/>
              </a:rPr>
              <a:t>First, UNAIDS modelling suggests that at best, even with 90 to 95 percent coverage (which is itself unlikely), treatment can avert only 60% of new infections.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05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050" kern="1200" baseline="0" dirty="0">
                <a:solidFill>
                  <a:schemeClr val="tx1"/>
                </a:solidFill>
                <a:effectLst/>
                <a:latin typeface="+mn-lt"/>
                <a:ea typeface="+mn-ea"/>
                <a:cs typeface="+mn-cs"/>
              </a:rPr>
              <a:t>Plus the virus is becoming more dangerous:  Phylogenetic testing suggests that recent HIV infections are at least 30 times more infectious than older infections – meaning that they spread more easily.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05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050" kern="1200" baseline="0" dirty="0">
                <a:solidFill>
                  <a:schemeClr val="tx1"/>
                </a:solidFill>
                <a:effectLst/>
                <a:latin typeface="+mn-lt"/>
                <a:ea typeface="+mn-ea"/>
                <a:cs typeface="+mn-cs"/>
              </a:rPr>
              <a:t>And finally, due to adherence issues, treatment may be less consistently protective than we had hoped.  For example, US HIV patients on treatment are at risk of transmitting the virus almost 25% of the time.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05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050" dirty="0"/>
          </a:p>
        </p:txBody>
      </p:sp>
      <p:sp>
        <p:nvSpPr>
          <p:cNvPr id="870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fld id="{87F336A7-F28A-4EE6-B497-5A09A450C152}" type="slidenum">
              <a:rPr lang="en-GB" altLang="en-US" smtClean="0"/>
              <a:pPr/>
              <a:t>4</a:t>
            </a:fld>
            <a:endParaRPr lang="en-GB" altLang="en-US"/>
          </a:p>
        </p:txBody>
      </p:sp>
    </p:spTree>
    <p:extLst>
      <p:ext uri="{BB962C8B-B14F-4D97-AF65-F5344CB8AC3E}">
        <p14:creationId xmlns:p14="http://schemas.microsoft.com/office/powerpoint/2010/main" val="15550449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587500" y="1006475"/>
            <a:ext cx="4595813" cy="344805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eaLnBrk="1">
              <a:lnSpc>
                <a:spcPct val="93000"/>
              </a:lnSpc>
              <a:buClr>
                <a:srgbClr val="000000"/>
              </a:buClr>
              <a:buSzPct val="45000"/>
              <a:buFont typeface="Wingdings" charset="2"/>
              <a:buNone/>
            </a:pPr>
            <a:endParaRPr lang="en-US" altLang="en-US"/>
          </a:p>
        </p:txBody>
      </p:sp>
      <p:sp>
        <p:nvSpPr>
          <p:cNvPr id="4098" name="Text Box 2"/>
          <p:cNvSpPr txBox="1">
            <a:spLocks noGrp="1" noChangeArrowheads="1"/>
          </p:cNvSpPr>
          <p:nvPr>
            <p:ph type="body"/>
          </p:nvPr>
        </p:nvSpPr>
        <p:spPr>
          <a:xfrm>
            <a:off x="1185863" y="4787900"/>
            <a:ext cx="5407025" cy="3825875"/>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marL="85725" indent="-85725" eaLnBrk="1">
              <a:lnSpc>
                <a:spcPct val="93000"/>
              </a:lnSpc>
              <a:spcBef>
                <a:spcPct val="0"/>
              </a:spcBef>
              <a:buSzPct val="45000"/>
              <a:buFont typeface="Wingdings" charset="2"/>
              <a:buNone/>
              <a:tabLst>
                <a:tab pos="723900" algn="l"/>
                <a:tab pos="1447800" algn="l"/>
                <a:tab pos="2171700" algn="l"/>
                <a:tab pos="2895600" algn="l"/>
                <a:tab pos="3619500" algn="l"/>
                <a:tab pos="4343400" algn="l"/>
                <a:tab pos="5067300" algn="l"/>
              </a:tabLst>
              <a:defRPr/>
            </a:pPr>
            <a:endParaRPr lang="en-GB" altLang="x-none" dirty="0">
              <a:latin typeface="Arial" charset="0"/>
              <a:ea typeface="msgothic" charset="-128"/>
              <a:cs typeface="msgothic" charset="-128"/>
            </a:endParaRPr>
          </a:p>
          <a:p>
            <a:pPr marL="85725" indent="-85725" eaLnBrk="1">
              <a:lnSpc>
                <a:spcPct val="93000"/>
              </a:lnSpc>
              <a:spcBef>
                <a:spcPct val="0"/>
              </a:spcBef>
              <a:buSzPct val="45000"/>
              <a:buFont typeface="Wingdings" charset="2"/>
              <a:buNone/>
              <a:tabLst>
                <a:tab pos="723900" algn="l"/>
                <a:tab pos="1447800" algn="l"/>
                <a:tab pos="2171700" algn="l"/>
                <a:tab pos="2895600" algn="l"/>
                <a:tab pos="3619500" algn="l"/>
                <a:tab pos="4343400" algn="l"/>
                <a:tab pos="5067300" algn="l"/>
              </a:tabLst>
              <a:defRPr/>
            </a:pPr>
            <a:endParaRPr lang="en-GB" altLang="x-none" dirty="0">
              <a:latin typeface="Arial" charset="0"/>
              <a:ea typeface="msgothic" charset="-128"/>
              <a:cs typeface="msgothic" charset="-128"/>
            </a:endParaRPr>
          </a:p>
          <a:p>
            <a:pPr marL="85725" indent="-85725" eaLnBrk="1">
              <a:lnSpc>
                <a:spcPct val="93000"/>
              </a:lnSpc>
              <a:spcBef>
                <a:spcPct val="0"/>
              </a:spcBef>
              <a:buSzPct val="45000"/>
              <a:buFont typeface="Wingdings" charset="2"/>
              <a:buNone/>
              <a:tabLst>
                <a:tab pos="723900" algn="l"/>
                <a:tab pos="1447800" algn="l"/>
                <a:tab pos="2171700" algn="l"/>
                <a:tab pos="2895600" algn="l"/>
                <a:tab pos="3619500" algn="l"/>
                <a:tab pos="4343400" algn="l"/>
                <a:tab pos="5067300" algn="l"/>
              </a:tabLst>
              <a:defRPr/>
            </a:pPr>
            <a:r>
              <a:rPr lang="en-GB" altLang="x-none" dirty="0">
                <a:latin typeface="Arial" charset="0"/>
                <a:ea typeface="msgothic" charset="-128"/>
                <a:cs typeface="msgothic" charset="-128"/>
              </a:rPr>
              <a:t> This slide compares the UNAIDS targets for 2020 for universal treatment with global estimates for what had been achieved by 2014/15. </a:t>
            </a:r>
          </a:p>
          <a:p>
            <a:pPr marL="85725" indent="-85725" eaLnBrk="1">
              <a:lnSpc>
                <a:spcPct val="93000"/>
              </a:lnSpc>
              <a:spcBef>
                <a:spcPct val="0"/>
              </a:spcBef>
              <a:buSzPct val="45000"/>
              <a:buFont typeface="Wingdings" charset="2"/>
              <a:buNone/>
              <a:tabLst>
                <a:tab pos="723900" algn="l"/>
                <a:tab pos="1447800" algn="l"/>
                <a:tab pos="2171700" algn="l"/>
                <a:tab pos="2895600" algn="l"/>
                <a:tab pos="3619500" algn="l"/>
                <a:tab pos="4343400" algn="l"/>
                <a:tab pos="5067300" algn="l"/>
              </a:tabLst>
              <a:defRPr/>
            </a:pPr>
            <a:endParaRPr lang="en-GB" altLang="x-none" dirty="0">
              <a:latin typeface="Arial" charset="0"/>
              <a:ea typeface="msgothic" charset="-128"/>
              <a:cs typeface="msgothic" charset="-128"/>
            </a:endParaRPr>
          </a:p>
          <a:p>
            <a:pPr marL="85725" indent="-85725" eaLnBrk="1">
              <a:lnSpc>
                <a:spcPct val="93000"/>
              </a:lnSpc>
              <a:spcBef>
                <a:spcPct val="0"/>
              </a:spcBef>
              <a:buSzPct val="45000"/>
              <a:buFont typeface="Wingdings" charset="2"/>
              <a:buNone/>
              <a:tabLst>
                <a:tab pos="723900" algn="l"/>
                <a:tab pos="1447800" algn="l"/>
                <a:tab pos="2171700" algn="l"/>
                <a:tab pos="2895600" algn="l"/>
                <a:tab pos="3619500" algn="l"/>
                <a:tab pos="4343400" algn="l"/>
                <a:tab pos="5067300" algn="l"/>
              </a:tabLst>
              <a:defRPr/>
            </a:pPr>
            <a:r>
              <a:rPr lang="en-GB" altLang="x-none" dirty="0">
                <a:latin typeface="Arial" charset="0"/>
                <a:ea typeface="msgothic" charset="-128"/>
                <a:cs typeface="msgothic" charset="-128"/>
              </a:rPr>
              <a:t>According to UNAIDS, 36.9 million people were HIV positive in 2015.</a:t>
            </a:r>
          </a:p>
          <a:p>
            <a:pPr marL="85725" indent="-85725" eaLnBrk="1">
              <a:lnSpc>
                <a:spcPct val="93000"/>
              </a:lnSpc>
              <a:spcBef>
                <a:spcPct val="0"/>
              </a:spcBef>
              <a:buSzPct val="45000"/>
              <a:buFont typeface="Wingdings" charset="2"/>
              <a:buNone/>
              <a:tabLst>
                <a:tab pos="723900" algn="l"/>
                <a:tab pos="1447800" algn="l"/>
                <a:tab pos="2171700" algn="l"/>
                <a:tab pos="2895600" algn="l"/>
                <a:tab pos="3619500" algn="l"/>
                <a:tab pos="4343400" algn="l"/>
                <a:tab pos="5067300" algn="l"/>
              </a:tabLst>
              <a:defRPr/>
            </a:pPr>
            <a:endParaRPr lang="en-GB" altLang="x-none" dirty="0">
              <a:latin typeface="Arial" charset="0"/>
              <a:ea typeface="msgothic" charset="-128"/>
              <a:cs typeface="msgothic" charset="-128"/>
            </a:endParaRPr>
          </a:p>
          <a:p>
            <a:r>
              <a:rPr lang="en-US" dirty="0"/>
              <a:t>In a recent systematic analysis of national HIV treatment cascades from 69 countries by Levi et al</a:t>
            </a:r>
            <a:r>
              <a:rPr lang="en-US" baseline="30000" dirty="0"/>
              <a:t>2</a:t>
            </a:r>
            <a:r>
              <a:rPr lang="en-US" dirty="0"/>
              <a:t> in BMJ Global Health, none of the countries had met the 90–90–90 targets.  </a:t>
            </a:r>
          </a:p>
          <a:p>
            <a:endParaRPr lang="en-US" dirty="0"/>
          </a:p>
          <a:p>
            <a:r>
              <a:rPr lang="en-US" dirty="0"/>
              <a:t>Globally, only 54% of people living with HIV know</a:t>
            </a:r>
            <a:r>
              <a:rPr lang="en-US" baseline="0" dirty="0"/>
              <a:t> their status</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a:t>They found that diagnosis (target one—90% of all HIV-positive people diagnosed) ranged from 87% (the Netherlands) to 11% (Yemen).  This means on average, only 54% of HIV positive people know their status, rather than the 90% set in the goal)</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SEE ORGANGE BAR</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Target two is that 90 percent of those who know their status (or 81% of all HIV positive people), should be on treatment. Treatment coverage ranged from 71% in Switzerland (which is fairly close) to an abysmal 3%  in Afghanistan.</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The yellow bar shows that less than half of those on ART are actually virally suppressed (or less than 1/3 of people who are HIV positive in these 69 countries.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For those interested in the US example, </a:t>
            </a:r>
            <a:r>
              <a:rPr lang="en-US" sz="1200" kern="1200" dirty="0">
                <a:solidFill>
                  <a:schemeClr val="tx1"/>
                </a:solidFill>
                <a:effectLst/>
                <a:latin typeface="+mn-lt"/>
                <a:ea typeface="+mn-ea"/>
                <a:cs typeface="+mn-cs"/>
              </a:rPr>
              <a:t>only 52% of HIV-positive people are on treatment, with 82% of these having full viral suppression.  This illustrates the difficulty of maintaining not only early diagnosis but the sustained medical and social efforts required to achieve optimal therapeutic and prevention results.</a:t>
            </a:r>
            <a:endParaRPr lang="en-GB" altLang="x-none" dirty="0">
              <a:latin typeface="Arial" charset="0"/>
              <a:ea typeface="msgothic" charset="-128"/>
              <a:cs typeface="msgothic" charset="-128"/>
            </a:endParaRPr>
          </a:p>
        </p:txBody>
      </p:sp>
    </p:spTree>
    <p:extLst>
      <p:ext uri="{BB962C8B-B14F-4D97-AF65-F5344CB8AC3E}">
        <p14:creationId xmlns:p14="http://schemas.microsoft.com/office/powerpoint/2010/main" val="8027940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219200" y="709613"/>
            <a:ext cx="4725988" cy="3544887"/>
          </a:xfrm>
        </p:spPr>
      </p:sp>
      <p:sp>
        <p:nvSpPr>
          <p:cNvPr id="3" name="Espace réservé des commentaires 2"/>
          <p:cNvSpPr>
            <a:spLocks noGrp="1"/>
          </p:cNvSpPr>
          <p:nvPr>
            <p:ph type="body" idx="1"/>
          </p:nvPr>
        </p:nvSpPr>
        <p:spPr/>
        <p:txBody>
          <a:bodyPr/>
          <a:lstStyle/>
          <a:p>
            <a:r>
              <a:rPr lang="en-GB" sz="1200" kern="1200" dirty="0">
                <a:solidFill>
                  <a:schemeClr val="tx1"/>
                </a:solidFill>
                <a:effectLst/>
                <a:latin typeface="+mn-lt"/>
                <a:ea typeface="+mn-ea"/>
                <a:cs typeface="+mn-cs"/>
              </a:rPr>
              <a:t>The 2030 Agenda for Sustainable Development is based on the principles of universality, integration, and “leaving no one behind”.  Significantly, and in contrast to the Millennium Development Goals, the 2030 Agenda and the SDGs apply to all countries</a:t>
            </a:r>
            <a:r>
              <a:rPr lang="en-GB" sz="1200" kern="1200" baseline="0" dirty="0">
                <a:solidFill>
                  <a:schemeClr val="tx1"/>
                </a:solidFill>
                <a:effectLst/>
                <a:latin typeface="+mn-lt"/>
                <a:ea typeface="+mn-ea"/>
                <a:cs typeface="+mn-cs"/>
              </a:rPr>
              <a:t>, not just low and middle income countries</a:t>
            </a:r>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SDGs are in fact not a list of </a:t>
            </a:r>
            <a:r>
              <a:rPr lang="en-GB" sz="1200" i="1" kern="1200" dirty="0">
                <a:solidFill>
                  <a:schemeClr val="tx1"/>
                </a:solidFill>
                <a:effectLst/>
                <a:latin typeface="+mn-lt"/>
                <a:ea typeface="+mn-ea"/>
                <a:cs typeface="+mn-cs"/>
              </a:rPr>
              <a:t>separate</a:t>
            </a:r>
            <a:r>
              <a:rPr lang="en-GB" sz="1200" kern="1200" dirty="0">
                <a:solidFill>
                  <a:schemeClr val="tx1"/>
                </a:solidFill>
                <a:effectLst/>
                <a:latin typeface="+mn-lt"/>
                <a:ea typeface="+mn-ea"/>
                <a:cs typeface="+mn-cs"/>
              </a:rPr>
              <a:t> goals, but rather, a system – a network of highly connected goals across the three dimensions of sustainable development:</a:t>
            </a:r>
            <a:r>
              <a:rPr lang="en-GB" sz="1200" kern="1200" baseline="0" dirty="0">
                <a:solidFill>
                  <a:schemeClr val="tx1"/>
                </a:solidFill>
                <a:effectLst/>
                <a:latin typeface="+mn-lt"/>
                <a:ea typeface="+mn-ea"/>
                <a:cs typeface="+mn-cs"/>
              </a:rPr>
              <a:t>   Economic, Environment and Social</a:t>
            </a:r>
          </a:p>
          <a:p>
            <a:endParaRPr lang="en-GB" sz="1200" kern="1200" baseline="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Finally ,reaching the furthest behind first is particularly important under this new development agenda to tackle inequality and ensure all people benefit from SDG implementation.   This means that we can no longer monitor our progress simply in terms of population averages – we must ensure that individuals confronting multiple interlocking disadvantages also benefit.</a:t>
            </a:r>
          </a:p>
          <a:p>
            <a:endParaRPr lang="fr-FR" dirty="0"/>
          </a:p>
        </p:txBody>
      </p:sp>
      <p:sp>
        <p:nvSpPr>
          <p:cNvPr id="4" name="Espace réservé du numéro de diapositive 3"/>
          <p:cNvSpPr>
            <a:spLocks noGrp="1"/>
          </p:cNvSpPr>
          <p:nvPr>
            <p:ph type="sldNum" sz="quarter" idx="10"/>
          </p:nvPr>
        </p:nvSpPr>
        <p:spPr/>
        <p:txBody>
          <a:bodyPr/>
          <a:lstStyle/>
          <a:p>
            <a:fld id="{645ABAA6-5C02-464D-9651-7B28753BBC04}" type="slidenum">
              <a:rPr lang="fr-FR" smtClean="0">
                <a:solidFill>
                  <a:prstClr val="black"/>
                </a:solidFill>
              </a:rPr>
              <a:pPr/>
              <a:t>6</a:t>
            </a:fld>
            <a:endParaRPr lang="fr-FR">
              <a:solidFill>
                <a:prstClr val="black"/>
              </a:solidFill>
            </a:endParaRPr>
          </a:p>
        </p:txBody>
      </p:sp>
    </p:spTree>
    <p:extLst>
      <p:ext uri="{BB962C8B-B14F-4D97-AF65-F5344CB8AC3E}">
        <p14:creationId xmlns:p14="http://schemas.microsoft.com/office/powerpoint/2010/main" val="38149115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Not surprisingly, achieving the SDGs is an ambitious and hugely expensive undertaking</a:t>
            </a:r>
            <a:r>
              <a:rPr lang="mr-IN" sz="1200" dirty="0"/>
              <a:t>…</a:t>
            </a:r>
            <a:endParaRPr lang="en-US" sz="1200" dirty="0"/>
          </a:p>
          <a:p>
            <a:pPr>
              <a:spcBef>
                <a:spcPts val="1776"/>
              </a:spcBef>
            </a:pPr>
            <a:r>
              <a:rPr lang="en-US" sz="1200" dirty="0"/>
              <a:t>And money does not grow on trees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So we have to be smart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What does that look like?</a:t>
            </a:r>
          </a:p>
          <a:p>
            <a:endParaRPr lang="en-US" dirty="0"/>
          </a:p>
        </p:txBody>
      </p:sp>
      <p:sp>
        <p:nvSpPr>
          <p:cNvPr id="4" name="Slide Number Placeholder 3"/>
          <p:cNvSpPr>
            <a:spLocks noGrp="1"/>
          </p:cNvSpPr>
          <p:nvPr>
            <p:ph type="sldNum" sz="quarter" idx="10"/>
          </p:nvPr>
        </p:nvSpPr>
        <p:spPr/>
        <p:txBody>
          <a:bodyPr/>
          <a:lstStyle/>
          <a:p>
            <a:fld id="{033981B2-2C65-4879-9657-C7BDE1378CC3}" type="slidenum">
              <a:rPr lang="en-US" smtClean="0"/>
              <a:t>7</a:t>
            </a:fld>
            <a:endParaRPr lang="en-US"/>
          </a:p>
        </p:txBody>
      </p:sp>
    </p:spTree>
    <p:extLst>
      <p:ext uri="{BB962C8B-B14F-4D97-AF65-F5344CB8AC3E}">
        <p14:creationId xmlns:p14="http://schemas.microsoft.com/office/powerpoint/2010/main" val="26482604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Influential article in </a:t>
            </a:r>
            <a:r>
              <a:rPr lang="en-US" i="1" dirty="0"/>
              <a:t>Nature</a:t>
            </a:r>
            <a:r>
              <a:rPr lang="en-US" dirty="0"/>
              <a:t> encourages policy makers to analyze the SDG targets and goals for “sweet spots” </a:t>
            </a:r>
            <a:r>
              <a:rPr lang="mr-IN" dirty="0"/>
              <a:t>–</a:t>
            </a:r>
            <a:r>
              <a:rPr lang="en-US" dirty="0"/>
              <a:t> opportunities to invest that in one area that yield multiple benefits without undermining other goals</a:t>
            </a:r>
          </a:p>
          <a:p>
            <a:endParaRPr lang="en-US" dirty="0"/>
          </a:p>
          <a:p>
            <a:r>
              <a:rPr lang="en-US" dirty="0"/>
              <a:t>It emphasizes the reality that the SDGs are a system – an ecology, and we must examine how different goals and targets with support, or potentially undermine each other.</a:t>
            </a:r>
          </a:p>
          <a:p>
            <a:endParaRPr lang="en-US" dirty="0"/>
          </a:p>
          <a:p>
            <a:r>
              <a:rPr lang="en-US" dirty="0"/>
              <a:t>As you see on the right, the Nature authors offer a first attempt at a “scoring” scheme for identifying best investments across sectors.</a:t>
            </a:r>
          </a:p>
          <a:p>
            <a:endParaRPr lang="en-US" dirty="0"/>
          </a:p>
          <a:p>
            <a:r>
              <a:rPr lang="en-US" dirty="0"/>
              <a:t>It encourages planners to consider investments in light of how they would interact with other goals and targets--from reinforcing and enabling to counteracting or even cancelling any positive benefit that could come from investment in another area.  For example investing in strip mining might help meet an energy goal, but it would undermine various other water, environmental and climate change goals.</a:t>
            </a:r>
          </a:p>
        </p:txBody>
      </p:sp>
      <p:sp>
        <p:nvSpPr>
          <p:cNvPr id="4" name="Slide Number Placeholder 3"/>
          <p:cNvSpPr>
            <a:spLocks noGrp="1"/>
          </p:cNvSpPr>
          <p:nvPr>
            <p:ph type="sldNum" sz="quarter" idx="10"/>
          </p:nvPr>
        </p:nvSpPr>
        <p:spPr/>
        <p:txBody>
          <a:bodyPr/>
          <a:lstStyle/>
          <a:p>
            <a:fld id="{033981B2-2C65-4879-9657-C7BDE1378CC3}" type="slidenum">
              <a:rPr lang="en-US" smtClean="0"/>
              <a:t>8</a:t>
            </a:fld>
            <a:endParaRPr lang="en-US"/>
          </a:p>
        </p:txBody>
      </p:sp>
    </p:spTree>
    <p:extLst>
      <p:ext uri="{BB962C8B-B14F-4D97-AF65-F5344CB8AC3E}">
        <p14:creationId xmlns:p14="http://schemas.microsoft.com/office/powerpoint/2010/main" val="2042442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r>
              <a:rPr lang="en-US" dirty="0"/>
              <a:t>So how does this relate to STRIVE?</a:t>
            </a:r>
          </a:p>
          <a:p>
            <a:endParaRPr lang="en-US" dirty="0"/>
          </a:p>
          <a:p>
            <a:r>
              <a:rPr lang="en-US" sz="1200" dirty="0"/>
              <a:t>STRIVE research has identified a set of key social and structural drivers that offer investment opportunities to realize co-benefits, multiply impacts and achieve development synergies</a:t>
            </a:r>
            <a:endParaRPr lang="en-US" dirty="0"/>
          </a:p>
        </p:txBody>
      </p:sp>
      <p:sp>
        <p:nvSpPr>
          <p:cNvPr id="4" name="Slide Number Placeholder 3"/>
          <p:cNvSpPr>
            <a:spLocks noGrp="1"/>
          </p:cNvSpPr>
          <p:nvPr>
            <p:ph type="sldNum" sz="quarter" idx="10"/>
          </p:nvPr>
        </p:nvSpPr>
        <p:spPr/>
        <p:txBody>
          <a:bodyPr/>
          <a:lstStyle/>
          <a:p>
            <a:fld id="{033981B2-2C65-4879-9657-C7BDE1378CC3}" type="slidenum">
              <a:rPr lang="en-US" smtClean="0"/>
              <a:t>9</a:t>
            </a:fld>
            <a:endParaRPr lang="en-US"/>
          </a:p>
        </p:txBody>
      </p:sp>
    </p:spTree>
    <p:extLst>
      <p:ext uri="{BB962C8B-B14F-4D97-AF65-F5344CB8AC3E}">
        <p14:creationId xmlns:p14="http://schemas.microsoft.com/office/powerpoint/2010/main" val="27868187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0" descr="Strive PP strip orange top.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7"/>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endParaRPr lang="en-GB" dirty="0"/>
          </a:p>
        </p:txBody>
      </p:sp>
      <p:sp>
        <p:nvSpPr>
          <p:cNvPr id="5" name="Date Placeholder 3"/>
          <p:cNvSpPr>
            <a:spLocks noGrp="1"/>
          </p:cNvSpPr>
          <p:nvPr>
            <p:ph type="dt" sz="half" idx="10"/>
          </p:nvPr>
        </p:nvSpPr>
        <p:spPr/>
        <p:txBody>
          <a:bodyPr/>
          <a:lstStyle>
            <a:lvl1pPr>
              <a:defRPr/>
            </a:lvl1pPr>
          </a:lstStyle>
          <a:p>
            <a:pPr>
              <a:defRPr/>
            </a:pPr>
            <a:fld id="{C8588FB5-8034-4943-BCA0-C9C33E01936C}" type="datetimeFigureOut">
              <a:rPr lang="en-GB" altLang="en-US"/>
              <a:pPr>
                <a:defRPr/>
              </a:pPr>
              <a:t>21/07/2018</a:t>
            </a:fld>
            <a:endParaRPr lang="en-GB" altLang="en-US"/>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fld id="{74D8FF43-052E-438A-8E19-F37B7ECCA474}" type="slidenum">
              <a:rPr lang="en-GB" altLang="en-US"/>
              <a:pPr/>
              <a:t>‹#›</a:t>
            </a:fld>
            <a:endParaRPr lang="en-GB" altLang="en-US"/>
          </a:p>
        </p:txBody>
      </p:sp>
    </p:spTree>
    <p:extLst>
      <p:ext uri="{BB962C8B-B14F-4D97-AF65-F5344CB8AC3E}">
        <p14:creationId xmlns:p14="http://schemas.microsoft.com/office/powerpoint/2010/main" val="25105364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FBE372E9-9E0A-47C4-A41C-53D16E05CD95}" type="datetimeFigureOut">
              <a:rPr lang="en-GB" altLang="en-US"/>
              <a:pPr>
                <a:defRPr/>
              </a:pPr>
              <a:t>21/07/2018</a:t>
            </a:fld>
            <a:endParaRPr lang="en-GB" altLang="en-US"/>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F6DE9EF3-FD6C-4D55-878C-ACDE7F0676FC}" type="slidenum">
              <a:rPr lang="en-GB" altLang="en-US"/>
              <a:pPr/>
              <a:t>‹#›</a:t>
            </a:fld>
            <a:endParaRPr lang="en-GB" altLang="en-US"/>
          </a:p>
        </p:txBody>
      </p:sp>
    </p:spTree>
    <p:extLst>
      <p:ext uri="{BB962C8B-B14F-4D97-AF65-F5344CB8AC3E}">
        <p14:creationId xmlns:p14="http://schemas.microsoft.com/office/powerpoint/2010/main" val="36704948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E09B4885-F2D1-4BF2-A632-0A755E49C02D}" type="datetimeFigureOut">
              <a:rPr lang="en-GB" altLang="en-US"/>
              <a:pPr>
                <a:defRPr/>
              </a:pPr>
              <a:t>21/07/2018</a:t>
            </a:fld>
            <a:endParaRPr lang="en-GB" altLang="en-US"/>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2D87D6FE-F759-4149-8B8B-7CEE67972DB5}" type="slidenum">
              <a:rPr lang="en-GB" altLang="en-US"/>
              <a:pPr/>
              <a:t>‹#›</a:t>
            </a:fld>
            <a:endParaRPr lang="en-GB" altLang="en-US"/>
          </a:p>
        </p:txBody>
      </p:sp>
    </p:spTree>
    <p:extLst>
      <p:ext uri="{BB962C8B-B14F-4D97-AF65-F5344CB8AC3E}">
        <p14:creationId xmlns:p14="http://schemas.microsoft.com/office/powerpoint/2010/main" val="32800660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243035" y="238548"/>
            <a:ext cx="8657327" cy="616455"/>
          </a:xfrm>
        </p:spPr>
        <p:txBody>
          <a:bodyPr anchor="ctr" anchorCtr="0">
            <a:noAutofit/>
          </a:bodyPr>
          <a:lstStyle>
            <a:lvl1pPr>
              <a:lnSpc>
                <a:spcPct val="100000"/>
              </a:lnSpc>
              <a:defRPr/>
            </a:lvl1pPr>
          </a:lstStyle>
          <a:p>
            <a:endParaRPr lang="de-DE"/>
          </a:p>
        </p:txBody>
      </p:sp>
      <p:sp>
        <p:nvSpPr>
          <p:cNvPr id="9" name="Textplatzhalter 7"/>
          <p:cNvSpPr>
            <a:spLocks noGrp="1"/>
          </p:cNvSpPr>
          <p:nvPr>
            <p:ph type="body" sz="quarter" idx="13"/>
          </p:nvPr>
        </p:nvSpPr>
        <p:spPr>
          <a:xfrm>
            <a:off x="243034" y="854994"/>
            <a:ext cx="8657327" cy="336244"/>
          </a:xfrm>
        </p:spPr>
        <p:txBody>
          <a:bodyPr lIns="0" tIns="0" rIns="0" bIns="0" anchor="t" anchorCtr="0">
            <a:noAutofit/>
          </a:bodyPr>
          <a:lstStyle>
            <a:lvl1pPr marL="0" indent="0">
              <a:buNone/>
              <a:defRPr sz="1278"/>
            </a:lvl1pPr>
          </a:lstStyle>
          <a:p>
            <a:pPr lvl="0"/>
            <a:r>
              <a:rPr lang="en-US"/>
              <a:t>Click to edit Master text styles</a:t>
            </a:r>
          </a:p>
        </p:txBody>
      </p:sp>
      <p:sp>
        <p:nvSpPr>
          <p:cNvPr id="11" name="Datumsplatzhalter 10"/>
          <p:cNvSpPr>
            <a:spLocks noGrp="1"/>
          </p:cNvSpPr>
          <p:nvPr>
            <p:ph type="dt" sz="half" idx="14"/>
          </p:nvPr>
        </p:nvSpPr>
        <p:spPr/>
        <p:txBody>
          <a:bodyPr/>
          <a:lstStyle/>
          <a:p>
            <a:fld id="{11CCE36F-9435-4DAC-B2D2-A7FCA18ECCB6}" type="datetime1">
              <a:rPr lang="en-US" smtClean="0">
                <a:solidFill>
                  <a:prstClr val="black">
                    <a:tint val="75000"/>
                  </a:prstClr>
                </a:solidFill>
              </a:rPr>
              <a:pPr/>
              <a:t>7/21/18</a:t>
            </a:fld>
            <a:endParaRPr lang="de-DE">
              <a:solidFill>
                <a:prstClr val="black">
                  <a:tint val="75000"/>
                </a:prstClr>
              </a:solidFill>
            </a:endParaRPr>
          </a:p>
        </p:txBody>
      </p:sp>
      <p:sp>
        <p:nvSpPr>
          <p:cNvPr id="12" name="Fußzeilenplatzhalter 11"/>
          <p:cNvSpPr>
            <a:spLocks noGrp="1"/>
          </p:cNvSpPr>
          <p:nvPr>
            <p:ph type="ftr" sz="quarter" idx="15"/>
          </p:nvPr>
        </p:nvSpPr>
        <p:spPr/>
        <p:txBody>
          <a:bodyPr/>
          <a:lstStyle/>
          <a:p>
            <a:endParaRPr lang="de-DE">
              <a:solidFill>
                <a:prstClr val="black">
                  <a:tint val="75000"/>
                </a:prstClr>
              </a:solidFill>
            </a:endParaRPr>
          </a:p>
        </p:txBody>
      </p:sp>
      <p:sp>
        <p:nvSpPr>
          <p:cNvPr id="13" name="Foliennummernplatzhalter 12"/>
          <p:cNvSpPr>
            <a:spLocks noGrp="1"/>
          </p:cNvSpPr>
          <p:nvPr>
            <p:ph type="sldNum" sz="quarter" idx="16"/>
          </p:nvPr>
        </p:nvSpPr>
        <p:spPr/>
        <p:txBody>
          <a:bodyPr/>
          <a:lstStyle/>
          <a:p>
            <a:fld id="{9DC1E638-3F78-4E0D-883A-B278700C48C0}" type="slidenum">
              <a:rPr lang="de-DE" smtClean="0">
                <a:solidFill>
                  <a:prstClr val="black">
                    <a:tint val="75000"/>
                  </a:prstClr>
                </a:solidFill>
              </a:rPr>
              <a:pPr/>
              <a:t>‹#›</a:t>
            </a:fld>
            <a:endParaRPr lang="de-DE">
              <a:solidFill>
                <a:prstClr val="black">
                  <a:tint val="75000"/>
                </a:prstClr>
              </a:solidFill>
            </a:endParaRPr>
          </a:p>
        </p:txBody>
      </p:sp>
    </p:spTree>
    <p:extLst>
      <p:ext uri="{BB962C8B-B14F-4D97-AF65-F5344CB8AC3E}">
        <p14:creationId xmlns:p14="http://schemas.microsoft.com/office/powerpoint/2010/main" val="2530406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normAutofit/>
          </a:bodyPr>
          <a:lstStyle>
            <a:lvl1pPr>
              <a:defRPr sz="2400">
                <a:solidFill>
                  <a:srgbClr val="FF0000"/>
                </a:solidFill>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normAutofit/>
          </a:bodyPr>
          <a:lstStyle>
            <a:lvl1pPr marL="0" indent="0" algn="ctr">
              <a:buNone/>
              <a:defRPr sz="21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GB" dirty="0"/>
          </a:p>
        </p:txBody>
      </p:sp>
      <p:grpSp>
        <p:nvGrpSpPr>
          <p:cNvPr id="8" name="Group 7"/>
          <p:cNvGrpSpPr/>
          <p:nvPr/>
        </p:nvGrpSpPr>
        <p:grpSpPr>
          <a:xfrm>
            <a:off x="91889" y="5924477"/>
            <a:ext cx="8960224" cy="933450"/>
            <a:chOff x="0" y="5924550"/>
            <a:chExt cx="8960224" cy="93345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924550"/>
              <a:ext cx="8580783" cy="933450"/>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604448" y="6069955"/>
              <a:ext cx="355776" cy="702731"/>
            </a:xfrm>
            <a:prstGeom prst="rect">
              <a:avLst/>
            </a:prstGeom>
          </p:spPr>
        </p:pic>
      </p:grpSp>
    </p:spTree>
    <p:extLst>
      <p:ext uri="{BB962C8B-B14F-4D97-AF65-F5344CB8AC3E}">
        <p14:creationId xmlns:p14="http://schemas.microsoft.com/office/powerpoint/2010/main" val="84888375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100">
                <a:solidFill>
                  <a:srgbClr val="FF0000"/>
                </a:solidFill>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endParaRPr lang="en-GB" dirty="0"/>
          </a:p>
        </p:txBody>
      </p:sp>
      <p:sp>
        <p:nvSpPr>
          <p:cNvPr id="3" name="Content Placeholder 2"/>
          <p:cNvSpPr>
            <a:spLocks noGrp="1"/>
          </p:cNvSpPr>
          <p:nvPr>
            <p:ph idx="1"/>
          </p:nvPr>
        </p:nvSpPr>
        <p:spPr>
          <a:xfrm>
            <a:off x="467544" y="2060848"/>
            <a:ext cx="8229600" cy="4680520"/>
          </a:xfrm>
        </p:spPr>
        <p:txBody>
          <a:bodyPr/>
          <a:lstStyle>
            <a:lvl1pPr>
              <a:defRPr sz="2100"/>
            </a:lvl1pPr>
            <a:lvl2pPr>
              <a:defRPr sz="1800"/>
            </a:lvl2pPr>
            <a:lvl3pPr>
              <a:defRPr sz="1800"/>
            </a:lvl3pPr>
            <a:lvl5pPr>
              <a:defRPr sz="15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406896078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normAutofit/>
          </a:bodyPr>
          <a:lstStyle>
            <a:lvl1pPr algn="l">
              <a:defRPr sz="2400" b="1" cap="all">
                <a:solidFill>
                  <a:srgbClr val="FF0000"/>
                </a:solidFill>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endParaRPr lang="en-GB"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2024843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400">
                <a:solidFill>
                  <a:srgbClr val="FF0000"/>
                </a:solidFill>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endParaRPr lang="en-GB" dirty="0"/>
          </a:p>
        </p:txBody>
      </p:sp>
      <p:sp>
        <p:nvSpPr>
          <p:cNvPr id="3" name="Content Placeholder 2"/>
          <p:cNvSpPr>
            <a:spLocks noGrp="1"/>
          </p:cNvSpPr>
          <p:nvPr>
            <p:ph sz="half" idx="1"/>
          </p:nvPr>
        </p:nvSpPr>
        <p:spPr>
          <a:xfrm>
            <a:off x="457200" y="1600200"/>
            <a:ext cx="4038600" cy="5141168"/>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4648200" y="1600200"/>
            <a:ext cx="4038600" cy="5141168"/>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28380834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F0000"/>
                </a:solidFill>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endParaRPr lang="en-GB"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457200" y="2174876"/>
            <a:ext cx="4040188" cy="4566493"/>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45026" y="2174876"/>
            <a:ext cx="4041775" cy="4566493"/>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92313517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100">
                <a:solidFill>
                  <a:srgbClr val="FF0000"/>
                </a:solidFill>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endParaRPr lang="en-GB" dirty="0"/>
          </a:p>
        </p:txBody>
      </p:sp>
    </p:spTree>
    <p:extLst>
      <p:ext uri="{BB962C8B-B14F-4D97-AF65-F5344CB8AC3E}">
        <p14:creationId xmlns:p14="http://schemas.microsoft.com/office/powerpoint/2010/main" val="212190247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88205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lvl3pPr>
              <a:defRPr>
                <a:solidFill>
                  <a:srgbClr val="F29623"/>
                </a:solidFill>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p:txBody>
          <a:bodyPr/>
          <a:lstStyle>
            <a:lvl1pPr>
              <a:defRPr/>
            </a:lvl1pPr>
          </a:lstStyle>
          <a:p>
            <a:pPr>
              <a:defRPr/>
            </a:pPr>
            <a:fld id="{3F136E49-9D5A-4BDC-8B70-72A6376A395B}" type="datetimeFigureOut">
              <a:rPr lang="en-GB" altLang="en-US"/>
              <a:pPr>
                <a:defRPr/>
              </a:pPr>
              <a:t>21/07/2018</a:t>
            </a:fld>
            <a:endParaRPr lang="en-GB" altLang="en-US"/>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596B5C06-4090-47B9-A690-24A1F470760D}" type="slidenum">
              <a:rPr lang="en-GB" altLang="en-US"/>
              <a:pPr/>
              <a:t>‹#›</a:t>
            </a:fld>
            <a:endParaRPr lang="en-GB" altLang="en-US"/>
          </a:p>
        </p:txBody>
      </p:sp>
    </p:spTree>
    <p:extLst>
      <p:ext uri="{BB962C8B-B14F-4D97-AF65-F5344CB8AC3E}">
        <p14:creationId xmlns:p14="http://schemas.microsoft.com/office/powerpoint/2010/main" val="30911978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826790"/>
            <a:ext cx="3008313" cy="1162050"/>
          </a:xfrm>
        </p:spPr>
        <p:txBody>
          <a:bodyPr anchor="b"/>
          <a:lstStyle>
            <a:lvl1pPr algn="l">
              <a:defRPr sz="1500" b="1">
                <a:solidFill>
                  <a:srgbClr val="FF0000"/>
                </a:solidFill>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endParaRPr lang="en-GB" dirty="0"/>
          </a:p>
        </p:txBody>
      </p:sp>
      <p:sp>
        <p:nvSpPr>
          <p:cNvPr id="3" name="Content Placeholder 2"/>
          <p:cNvSpPr>
            <a:spLocks noGrp="1"/>
          </p:cNvSpPr>
          <p:nvPr>
            <p:ph idx="1"/>
          </p:nvPr>
        </p:nvSpPr>
        <p:spPr>
          <a:xfrm>
            <a:off x="3575050" y="816249"/>
            <a:ext cx="5111750" cy="5853113"/>
          </a:xfrm>
        </p:spPr>
        <p:txBody>
          <a:bodyPr/>
          <a:lstStyle>
            <a:lvl1pPr>
              <a:defRPr sz="21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3"/>
          <p:cNvSpPr>
            <a:spLocks noGrp="1"/>
          </p:cNvSpPr>
          <p:nvPr>
            <p:ph type="body" sz="half" idx="2"/>
          </p:nvPr>
        </p:nvSpPr>
        <p:spPr>
          <a:xfrm>
            <a:off x="467545" y="198884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Tree>
    <p:extLst>
      <p:ext uri="{BB962C8B-B14F-4D97-AF65-F5344CB8AC3E}">
        <p14:creationId xmlns:p14="http://schemas.microsoft.com/office/powerpoint/2010/main" val="22523891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7213" y="5229200"/>
            <a:ext cx="5486400" cy="566738"/>
          </a:xfrm>
        </p:spPr>
        <p:txBody>
          <a:bodyPr anchor="b"/>
          <a:lstStyle>
            <a:lvl1pPr algn="l">
              <a:defRPr sz="1500" b="1">
                <a:solidFill>
                  <a:srgbClr val="FF0000"/>
                </a:solidFill>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endParaRPr lang="en-GB" dirty="0"/>
          </a:p>
        </p:txBody>
      </p:sp>
      <p:sp>
        <p:nvSpPr>
          <p:cNvPr id="3" name="Picture Placeholder 2"/>
          <p:cNvSpPr>
            <a:spLocks noGrp="1"/>
          </p:cNvSpPr>
          <p:nvPr>
            <p:ph type="pic" idx="1"/>
          </p:nvPr>
        </p:nvSpPr>
        <p:spPr>
          <a:xfrm>
            <a:off x="1821904" y="1114400"/>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GB"/>
          </a:p>
        </p:txBody>
      </p:sp>
      <p:sp>
        <p:nvSpPr>
          <p:cNvPr id="4" name="Text Placeholder 3"/>
          <p:cNvSpPr>
            <a:spLocks noGrp="1"/>
          </p:cNvSpPr>
          <p:nvPr>
            <p:ph type="body" sz="half" idx="2"/>
          </p:nvPr>
        </p:nvSpPr>
        <p:spPr>
          <a:xfrm>
            <a:off x="1827213" y="5877272"/>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Tree>
    <p:extLst>
      <p:ext uri="{BB962C8B-B14F-4D97-AF65-F5344CB8AC3E}">
        <p14:creationId xmlns:p14="http://schemas.microsoft.com/office/powerpoint/2010/main" val="152905862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400">
                <a:solidFill>
                  <a:srgbClr val="FF0000"/>
                </a:solidFill>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endParaRPr lang="en-GB" dirty="0"/>
          </a:p>
        </p:txBody>
      </p:sp>
      <p:sp>
        <p:nvSpPr>
          <p:cNvPr id="3" name="Vertical Text Placeholder 2"/>
          <p:cNvSpPr>
            <a:spLocks noGrp="1"/>
          </p:cNvSpPr>
          <p:nvPr>
            <p:ph type="body" orient="vert" idx="1"/>
          </p:nvPr>
        </p:nvSpPr>
        <p:spPr>
          <a:xfrm>
            <a:off x="467544" y="1628800"/>
            <a:ext cx="8208912" cy="511256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00617847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0232" y="908722"/>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908720"/>
            <a:ext cx="6019800" cy="583264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9449267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rmAutofit/>
          </a:bodyPr>
          <a:lstStyle>
            <a:lvl1pPr>
              <a:defRPr sz="3200">
                <a:solidFill>
                  <a:srgbClr val="FF0000"/>
                </a:solidFill>
                <a:latin typeface="Tahoma" panose="020B0604030504040204" pitchFamily="34" charset="0"/>
                <a:ea typeface="Tahoma" panose="020B0604030504040204" pitchFamily="34" charset="0"/>
                <a:cs typeface="Tahoma" panose="020B0604030504040204" pitchFamily="34" charset="0"/>
              </a:defRPr>
            </a:lvl1pPr>
          </a:lstStyle>
          <a:p>
            <a:r>
              <a:rPr lang="en-US" dirty="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normAutofit/>
          </a:bodyPr>
          <a:lstStyle>
            <a:lvl1pPr marL="0" indent="0" algn="ctr">
              <a:buNone/>
              <a:defRPr sz="28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056513"/>
            <a:ext cx="9144000" cy="832139"/>
          </a:xfrm>
          <a:prstGeom prst="rect">
            <a:avLst/>
          </a:prstGeom>
        </p:spPr>
      </p:pic>
    </p:spTree>
    <p:extLst>
      <p:ext uri="{BB962C8B-B14F-4D97-AF65-F5344CB8AC3E}">
        <p14:creationId xmlns:p14="http://schemas.microsoft.com/office/powerpoint/2010/main" val="6286289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solidFill>
                  <a:srgbClr val="FF0000"/>
                </a:solidFill>
                <a:latin typeface="Tahoma" panose="020B0604030504040204" pitchFamily="34" charset="0"/>
                <a:ea typeface="Tahoma" panose="020B0604030504040204" pitchFamily="34" charset="0"/>
                <a:cs typeface="Tahoma" panose="020B0604030504040204" pitchFamily="34" charset="0"/>
              </a:defRPr>
            </a:lvl1pPr>
          </a:lstStyle>
          <a:p>
            <a:r>
              <a:rPr lang="en-US" dirty="0"/>
              <a:t>Click to edit Master title style</a:t>
            </a:r>
            <a:endParaRPr lang="en-GB" dirty="0"/>
          </a:p>
        </p:txBody>
      </p:sp>
      <p:sp>
        <p:nvSpPr>
          <p:cNvPr id="3" name="Content Placeholder 2"/>
          <p:cNvSpPr>
            <a:spLocks noGrp="1"/>
          </p:cNvSpPr>
          <p:nvPr>
            <p:ph idx="1"/>
          </p:nvPr>
        </p:nvSpPr>
        <p:spPr>
          <a:xfrm>
            <a:off x="467544" y="2060848"/>
            <a:ext cx="8229600" cy="4680520"/>
          </a:xfrm>
        </p:spPr>
        <p:txBody>
          <a:bodyPr/>
          <a:lstStyle>
            <a:lvl1pPr>
              <a:defRPr sz="2800"/>
            </a:lvl1pPr>
            <a:lvl2pPr>
              <a:defRPr sz="2400"/>
            </a:lvl2pPr>
            <a:lvl3pPr>
              <a:defRPr sz="2400"/>
            </a:lvl3pPr>
            <a:lvl5pP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8318308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normAutofit/>
          </a:bodyPr>
          <a:lstStyle>
            <a:lvl1pPr algn="l">
              <a:defRPr sz="3200" b="1" cap="all">
                <a:solidFill>
                  <a:srgbClr val="FF0000"/>
                </a:solidFill>
                <a:latin typeface="Tahoma" panose="020B0604030504040204" pitchFamily="34" charset="0"/>
                <a:ea typeface="Tahoma" panose="020B0604030504040204" pitchFamily="34" charset="0"/>
                <a:cs typeface="Tahoma" panose="020B0604030504040204" pitchFamily="34" charset="0"/>
              </a:defRPr>
            </a:lvl1pPr>
          </a:lstStyle>
          <a:p>
            <a:r>
              <a:rPr lang="en-US" dirty="0"/>
              <a:t>Click to edit Master title style</a:t>
            </a:r>
            <a:endParaRPr lang="en-GB"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8735337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a:solidFill>
                  <a:srgbClr val="FF0000"/>
                </a:solidFill>
                <a:latin typeface="Tahoma" panose="020B0604030504040204" pitchFamily="34" charset="0"/>
                <a:ea typeface="Tahoma" panose="020B0604030504040204" pitchFamily="34" charset="0"/>
                <a:cs typeface="Tahoma" panose="020B0604030504040204" pitchFamily="34" charset="0"/>
              </a:defRPr>
            </a:lvl1pPr>
          </a:lstStyle>
          <a:p>
            <a:r>
              <a:rPr lang="en-US" dirty="0"/>
              <a:t>Click to edit Master title style</a:t>
            </a:r>
            <a:endParaRPr lang="en-GB" dirty="0"/>
          </a:p>
        </p:txBody>
      </p:sp>
      <p:sp>
        <p:nvSpPr>
          <p:cNvPr id="3" name="Content Placeholder 2"/>
          <p:cNvSpPr>
            <a:spLocks noGrp="1"/>
          </p:cNvSpPr>
          <p:nvPr>
            <p:ph sz="half" idx="1"/>
          </p:nvPr>
        </p:nvSpPr>
        <p:spPr>
          <a:xfrm>
            <a:off x="457200" y="1600200"/>
            <a:ext cx="4038600" cy="514116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600200"/>
            <a:ext cx="4038600" cy="514116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7429688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F0000"/>
                </a:solidFill>
                <a:latin typeface="Tahoma" panose="020B0604030504040204" pitchFamily="34" charset="0"/>
                <a:ea typeface="Tahoma" panose="020B0604030504040204" pitchFamily="34" charset="0"/>
                <a:cs typeface="Tahoma" panose="020B0604030504040204" pitchFamily="34" charset="0"/>
              </a:defRPr>
            </a:lvl1pPr>
          </a:lstStyle>
          <a:p>
            <a:r>
              <a:rPr lang="en-US" dirty="0"/>
              <a:t>Click to edit Master title style</a:t>
            </a:r>
            <a:endParaRPr lang="en-GB"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457200" y="2174874"/>
            <a:ext cx="4040188" cy="456649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4"/>
            <a:ext cx="4041775" cy="456649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03729661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solidFill>
                  <a:srgbClr val="FF0000"/>
                </a:solidFill>
                <a:latin typeface="Tahoma" panose="020B0604030504040204" pitchFamily="34" charset="0"/>
                <a:ea typeface="Tahoma" panose="020B0604030504040204" pitchFamily="34" charset="0"/>
                <a:cs typeface="Tahoma" panose="020B0604030504040204" pitchFamily="34" charset="0"/>
              </a:defRPr>
            </a:lvl1pPr>
          </a:lstStyle>
          <a:p>
            <a:r>
              <a:rPr lang="en-US" dirty="0"/>
              <a:t>Click to edit Master title style</a:t>
            </a:r>
            <a:endParaRPr lang="en-GB" dirty="0"/>
          </a:p>
        </p:txBody>
      </p:sp>
    </p:spTree>
    <p:extLst>
      <p:ext uri="{BB962C8B-B14F-4D97-AF65-F5344CB8AC3E}">
        <p14:creationId xmlns:p14="http://schemas.microsoft.com/office/powerpoint/2010/main" val="10478619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59445B66-3A7D-4380-BCA5-B868BC2D4628}" type="datetimeFigureOut">
              <a:rPr lang="en-GB" altLang="en-US"/>
              <a:pPr>
                <a:defRPr/>
              </a:pPr>
              <a:t>21/07/2018</a:t>
            </a:fld>
            <a:endParaRPr lang="en-GB" altLang="en-US"/>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FED71827-B928-4B08-AB8C-920C97870D4D}" type="slidenum">
              <a:rPr lang="en-GB" altLang="en-US"/>
              <a:pPr/>
              <a:t>‹#›</a:t>
            </a:fld>
            <a:endParaRPr lang="en-GB" altLang="en-US"/>
          </a:p>
        </p:txBody>
      </p:sp>
    </p:spTree>
    <p:extLst>
      <p:ext uri="{BB962C8B-B14F-4D97-AF65-F5344CB8AC3E}">
        <p14:creationId xmlns:p14="http://schemas.microsoft.com/office/powerpoint/2010/main" val="42968375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160232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826790"/>
            <a:ext cx="3008313" cy="1162050"/>
          </a:xfrm>
        </p:spPr>
        <p:txBody>
          <a:bodyPr anchor="b"/>
          <a:lstStyle>
            <a:lvl1pPr algn="l">
              <a:defRPr sz="2000" b="1">
                <a:solidFill>
                  <a:srgbClr val="FF0000"/>
                </a:solidFill>
                <a:latin typeface="Tahoma" panose="020B0604030504040204" pitchFamily="34" charset="0"/>
                <a:ea typeface="Tahoma" panose="020B0604030504040204" pitchFamily="34" charset="0"/>
                <a:cs typeface="Tahoma" panose="020B0604030504040204" pitchFamily="34" charset="0"/>
              </a:defRPr>
            </a:lvl1pPr>
          </a:lstStyle>
          <a:p>
            <a:r>
              <a:rPr lang="en-US" dirty="0"/>
              <a:t>Click to edit Master title style</a:t>
            </a:r>
            <a:endParaRPr lang="en-GB" dirty="0"/>
          </a:p>
        </p:txBody>
      </p:sp>
      <p:sp>
        <p:nvSpPr>
          <p:cNvPr id="3" name="Content Placeholder 2"/>
          <p:cNvSpPr>
            <a:spLocks noGrp="1"/>
          </p:cNvSpPr>
          <p:nvPr>
            <p:ph idx="1"/>
          </p:nvPr>
        </p:nvSpPr>
        <p:spPr>
          <a:xfrm>
            <a:off x="3575050" y="816247"/>
            <a:ext cx="5111750" cy="5853113"/>
          </a:xfrm>
        </p:spPr>
        <p:txBody>
          <a:bodyPr/>
          <a:lstStyle>
            <a:lvl1pPr>
              <a:defRPr sz="28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3"/>
          <p:cNvSpPr>
            <a:spLocks noGrp="1"/>
          </p:cNvSpPr>
          <p:nvPr>
            <p:ph type="body" sz="half" idx="2"/>
          </p:nvPr>
        </p:nvSpPr>
        <p:spPr>
          <a:xfrm>
            <a:off x="467544" y="198884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spTree>
    <p:extLst>
      <p:ext uri="{BB962C8B-B14F-4D97-AF65-F5344CB8AC3E}">
        <p14:creationId xmlns:p14="http://schemas.microsoft.com/office/powerpoint/2010/main" val="323775385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7213" y="5229200"/>
            <a:ext cx="5486400" cy="566738"/>
          </a:xfrm>
        </p:spPr>
        <p:txBody>
          <a:bodyPr anchor="b"/>
          <a:lstStyle>
            <a:lvl1pPr algn="l">
              <a:defRPr sz="2000" b="1">
                <a:solidFill>
                  <a:srgbClr val="FF0000"/>
                </a:solidFill>
                <a:latin typeface="Tahoma" panose="020B0604030504040204" pitchFamily="34" charset="0"/>
                <a:ea typeface="Tahoma" panose="020B0604030504040204" pitchFamily="34" charset="0"/>
                <a:cs typeface="Tahoma" panose="020B0604030504040204" pitchFamily="34" charset="0"/>
              </a:defRPr>
            </a:lvl1pPr>
          </a:lstStyle>
          <a:p>
            <a:r>
              <a:rPr lang="en-US" dirty="0"/>
              <a:t>Click to edit Master title style</a:t>
            </a:r>
            <a:endParaRPr lang="en-GB" dirty="0"/>
          </a:p>
        </p:txBody>
      </p:sp>
      <p:sp>
        <p:nvSpPr>
          <p:cNvPr id="3" name="Picture Placeholder 2"/>
          <p:cNvSpPr>
            <a:spLocks noGrp="1"/>
          </p:cNvSpPr>
          <p:nvPr>
            <p:ph type="pic" idx="1"/>
          </p:nvPr>
        </p:nvSpPr>
        <p:spPr>
          <a:xfrm>
            <a:off x="1821904" y="1114400"/>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1827213" y="5877272"/>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spTree>
    <p:extLst>
      <p:ext uri="{BB962C8B-B14F-4D97-AF65-F5344CB8AC3E}">
        <p14:creationId xmlns:p14="http://schemas.microsoft.com/office/powerpoint/2010/main" val="65274655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a:solidFill>
                  <a:srgbClr val="FF0000"/>
                </a:solidFill>
                <a:latin typeface="Tahoma" panose="020B0604030504040204" pitchFamily="34" charset="0"/>
                <a:ea typeface="Tahoma" panose="020B0604030504040204" pitchFamily="34" charset="0"/>
                <a:cs typeface="Tahoma" panose="020B0604030504040204" pitchFamily="34" charset="0"/>
              </a:defRPr>
            </a:lvl1pPr>
          </a:lstStyle>
          <a:p>
            <a:r>
              <a:rPr lang="en-US" dirty="0"/>
              <a:t>Click to edit Master title style</a:t>
            </a:r>
            <a:endParaRPr lang="en-GB" dirty="0"/>
          </a:p>
        </p:txBody>
      </p:sp>
      <p:sp>
        <p:nvSpPr>
          <p:cNvPr id="3" name="Vertical Text Placeholder 2"/>
          <p:cNvSpPr>
            <a:spLocks noGrp="1"/>
          </p:cNvSpPr>
          <p:nvPr>
            <p:ph type="body" orient="vert" idx="1"/>
          </p:nvPr>
        </p:nvSpPr>
        <p:spPr>
          <a:xfrm>
            <a:off x="467544" y="1628800"/>
            <a:ext cx="8208912" cy="511256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22745788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0232" y="908720"/>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908720"/>
            <a:ext cx="6019800" cy="583264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0270164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p:cNvSpPr>
            <a:spLocks noGrp="1"/>
          </p:cNvSpPr>
          <p:nvPr>
            <p:ph type="dt" sz="half" idx="10"/>
          </p:nvPr>
        </p:nvSpPr>
        <p:spPr/>
        <p:txBody>
          <a:bodyPr/>
          <a:lstStyle>
            <a:lvl1pPr>
              <a:defRPr/>
            </a:lvl1pPr>
          </a:lstStyle>
          <a:p>
            <a:pPr>
              <a:defRPr/>
            </a:pPr>
            <a:fld id="{7948A444-8418-4FE5-9E1E-42E6AABC8077}" type="datetimeFigureOut">
              <a:rPr lang="en-GB" altLang="en-US"/>
              <a:pPr>
                <a:defRPr/>
              </a:pPr>
              <a:t>21/07/2018</a:t>
            </a:fld>
            <a:endParaRPr lang="en-GB" altLang="en-US"/>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fld id="{017B2AAF-E619-41F3-BD02-46F7899B4FF1}" type="slidenum">
              <a:rPr lang="en-GB" altLang="en-US"/>
              <a:pPr/>
              <a:t>‹#›</a:t>
            </a:fld>
            <a:endParaRPr lang="en-GB" altLang="en-US"/>
          </a:p>
        </p:txBody>
      </p:sp>
    </p:spTree>
    <p:extLst>
      <p:ext uri="{BB962C8B-B14F-4D97-AF65-F5344CB8AC3E}">
        <p14:creationId xmlns:p14="http://schemas.microsoft.com/office/powerpoint/2010/main" val="26781640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p:cNvSpPr>
            <a:spLocks noGrp="1"/>
          </p:cNvSpPr>
          <p:nvPr>
            <p:ph type="dt" sz="half" idx="10"/>
          </p:nvPr>
        </p:nvSpPr>
        <p:spPr/>
        <p:txBody>
          <a:bodyPr/>
          <a:lstStyle>
            <a:lvl1pPr>
              <a:defRPr/>
            </a:lvl1pPr>
          </a:lstStyle>
          <a:p>
            <a:pPr>
              <a:defRPr/>
            </a:pPr>
            <a:fld id="{EB241740-E955-45C0-93AA-BAB7E30613B5}" type="datetimeFigureOut">
              <a:rPr lang="en-GB" altLang="en-US"/>
              <a:pPr>
                <a:defRPr/>
              </a:pPr>
              <a:t>21/07/2018</a:t>
            </a:fld>
            <a:endParaRPr lang="en-GB" altLang="en-US"/>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fld id="{E7B91F69-EB7C-4F32-A5ED-8C369D8169E0}" type="slidenum">
              <a:rPr lang="en-GB" altLang="en-US"/>
              <a:pPr/>
              <a:t>‹#›</a:t>
            </a:fld>
            <a:endParaRPr lang="en-GB" altLang="en-US"/>
          </a:p>
        </p:txBody>
      </p:sp>
    </p:spTree>
    <p:extLst>
      <p:ext uri="{BB962C8B-B14F-4D97-AF65-F5344CB8AC3E}">
        <p14:creationId xmlns:p14="http://schemas.microsoft.com/office/powerpoint/2010/main" val="21121287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C8D749B2-B17C-4273-AF7F-315000111DE8}" type="datetimeFigureOut">
              <a:rPr lang="en-GB" altLang="en-US"/>
              <a:pPr>
                <a:defRPr/>
              </a:pPr>
              <a:t>21/07/2018</a:t>
            </a:fld>
            <a:endParaRPr lang="en-GB" altLang="en-US"/>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fld id="{9BA2FBA2-7B30-4115-8711-FA86C16B3454}" type="slidenum">
              <a:rPr lang="en-GB" altLang="en-US"/>
              <a:pPr/>
              <a:t>‹#›</a:t>
            </a:fld>
            <a:endParaRPr lang="en-GB" altLang="en-US"/>
          </a:p>
        </p:txBody>
      </p:sp>
    </p:spTree>
    <p:extLst>
      <p:ext uri="{BB962C8B-B14F-4D97-AF65-F5344CB8AC3E}">
        <p14:creationId xmlns:p14="http://schemas.microsoft.com/office/powerpoint/2010/main" val="22523132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478CAAA-11BB-4871-9990-E41006084ED7}" type="datetimeFigureOut">
              <a:rPr lang="en-GB" altLang="en-US"/>
              <a:pPr>
                <a:defRPr/>
              </a:pPr>
              <a:t>21/07/2018</a:t>
            </a:fld>
            <a:endParaRPr lang="en-GB" altLang="en-US"/>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fld id="{C2A72D04-6B72-45C8-B501-BB7CE6981DD6}" type="slidenum">
              <a:rPr lang="en-GB" altLang="en-US"/>
              <a:pPr/>
              <a:t>‹#›</a:t>
            </a:fld>
            <a:endParaRPr lang="en-GB" altLang="en-US"/>
          </a:p>
        </p:txBody>
      </p:sp>
    </p:spTree>
    <p:extLst>
      <p:ext uri="{BB962C8B-B14F-4D97-AF65-F5344CB8AC3E}">
        <p14:creationId xmlns:p14="http://schemas.microsoft.com/office/powerpoint/2010/main" val="22302363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a:t>Click to edit Master title style</a:t>
            </a:r>
            <a:endParaRPr lang="en-GB"/>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F8A7FDAD-5488-4FDD-A93E-6A882A163569}" type="datetimeFigureOut">
              <a:rPr lang="en-GB" altLang="en-US"/>
              <a:pPr>
                <a:defRPr/>
              </a:pPr>
              <a:t>21/07/2018</a:t>
            </a:fld>
            <a:endParaRPr lang="en-GB" altLang="en-US"/>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fld id="{A0DB3EA1-E8AC-4411-813A-820F70EC4883}" type="slidenum">
              <a:rPr lang="en-GB" altLang="en-US"/>
              <a:pPr/>
              <a:t>‹#›</a:t>
            </a:fld>
            <a:endParaRPr lang="en-GB" altLang="en-US"/>
          </a:p>
        </p:txBody>
      </p:sp>
    </p:spTree>
    <p:extLst>
      <p:ext uri="{BB962C8B-B14F-4D97-AF65-F5344CB8AC3E}">
        <p14:creationId xmlns:p14="http://schemas.microsoft.com/office/powerpoint/2010/main" val="30675068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BEB807CE-B6A7-4509-997E-B54F28741E72}" type="datetimeFigureOut">
              <a:rPr lang="en-GB" altLang="en-US"/>
              <a:pPr>
                <a:defRPr/>
              </a:pPr>
              <a:t>21/07/2018</a:t>
            </a:fld>
            <a:endParaRPr lang="en-GB" altLang="en-US"/>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fld id="{A75FE8C7-FAC4-4AAB-A9D2-D4D0D59D5E37}" type="slidenum">
              <a:rPr lang="en-GB" altLang="en-US"/>
              <a:pPr/>
              <a:t>‹#›</a:t>
            </a:fld>
            <a:endParaRPr lang="en-GB" altLang="en-US"/>
          </a:p>
        </p:txBody>
      </p:sp>
    </p:spTree>
    <p:extLst>
      <p:ext uri="{BB962C8B-B14F-4D97-AF65-F5344CB8AC3E}">
        <p14:creationId xmlns:p14="http://schemas.microsoft.com/office/powerpoint/2010/main" val="851814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6.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jpe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68313" y="908052"/>
            <a:ext cx="8229600" cy="107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p:cNvSpPr>
            <a:spLocks noGrp="1"/>
          </p:cNvSpPr>
          <p:nvPr>
            <p:ph type="body" idx="1"/>
          </p:nvPr>
        </p:nvSpPr>
        <p:spPr bwMode="auto">
          <a:xfrm>
            <a:off x="684213" y="2060575"/>
            <a:ext cx="8013700" cy="391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p:cNvSpPr>
            <a:spLocks noGrp="1"/>
          </p:cNvSpPr>
          <p:nvPr>
            <p:ph type="dt" sz="half" idx="2"/>
          </p:nvPr>
        </p:nvSpPr>
        <p:spPr>
          <a:xfrm>
            <a:off x="457200" y="6356352"/>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900">
                <a:solidFill>
                  <a:srgbClr val="898989"/>
                </a:solidFill>
              </a:defRPr>
            </a:lvl1pPr>
          </a:lstStyle>
          <a:p>
            <a:pPr>
              <a:defRPr/>
            </a:pPr>
            <a:fld id="{33FE28B0-930C-4178-8FAB-AD35D59CF335}" type="datetimeFigureOut">
              <a:rPr lang="en-GB" altLang="en-US"/>
              <a:pPr>
                <a:defRPr/>
              </a:pPr>
              <a:t>21/07/2018</a:t>
            </a:fld>
            <a:endParaRPr lang="en-GB" alt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900">
                <a:solidFill>
                  <a:schemeClr val="tx1">
                    <a:tint val="75000"/>
                  </a:schemeClr>
                </a:solidFill>
                <a:latin typeface="+mn-lt"/>
                <a:ea typeface="+mn-ea"/>
                <a:cs typeface="+mn-cs"/>
              </a:defRPr>
            </a:lvl1pPr>
          </a:lstStyle>
          <a:p>
            <a:pPr>
              <a:defRPr/>
            </a:pPr>
            <a:endParaRPr lang="en-GB"/>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rgbClr val="898989"/>
                </a:solidFill>
              </a:defRPr>
            </a:lvl1pPr>
          </a:lstStyle>
          <a:p>
            <a:fld id="{033A70EE-20B2-43E1-B4F5-AA926C636AFD}" type="slidenum">
              <a:rPr lang="en-GB" altLang="en-US"/>
              <a:pPr/>
              <a:t>‹#›</a:t>
            </a:fld>
            <a:endParaRPr lang="en-GB" altLang="en-US"/>
          </a:p>
        </p:txBody>
      </p:sp>
      <p:pic>
        <p:nvPicPr>
          <p:cNvPr id="1031" name="Picture 7" descr="Strive PP strip orange top.jpg"/>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0"/>
            <a:ext cx="9144000"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4"/>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0" y="1412875"/>
            <a:ext cx="457200" cy="453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9" descr="Strive PP strip orange bottom.jpg"/>
          <p:cNvPicPr>
            <a:picLocks noChangeAspect="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0" y="5803900"/>
            <a:ext cx="9144000"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6" descr="white_logo_transparent_tif.tif"/>
          <p:cNvPicPr>
            <a:picLocks noChangeAspect="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7164388" y="6081715"/>
            <a:ext cx="1511300"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233934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3" r:id="rId12"/>
  </p:sldLayoutIdLst>
  <p:txStyles>
    <p:titleStyle>
      <a:lvl1pPr algn="ctr" rtl="0" eaLnBrk="0" fontAlgn="base" hangingPunct="0">
        <a:spcBef>
          <a:spcPct val="0"/>
        </a:spcBef>
        <a:spcAft>
          <a:spcPct val="0"/>
        </a:spcAft>
        <a:defRPr sz="3000" kern="1200">
          <a:solidFill>
            <a:schemeClr val="tx1"/>
          </a:solidFill>
          <a:latin typeface="+mj-lt"/>
          <a:ea typeface="MS PGothic" pitchFamily="34" charset="-128"/>
          <a:cs typeface="MS PGothic" charset="0"/>
        </a:defRPr>
      </a:lvl1pPr>
      <a:lvl2pPr algn="ctr" rtl="0" eaLnBrk="0" fontAlgn="base" hangingPunct="0">
        <a:spcBef>
          <a:spcPct val="0"/>
        </a:spcBef>
        <a:spcAft>
          <a:spcPct val="0"/>
        </a:spcAft>
        <a:defRPr sz="3000">
          <a:solidFill>
            <a:schemeClr val="tx1"/>
          </a:solidFill>
          <a:latin typeface="Calibri" pitchFamily="34" charset="0"/>
          <a:ea typeface="MS PGothic" pitchFamily="34" charset="-128"/>
          <a:cs typeface="MS PGothic" charset="0"/>
        </a:defRPr>
      </a:lvl2pPr>
      <a:lvl3pPr algn="ctr" rtl="0" eaLnBrk="0" fontAlgn="base" hangingPunct="0">
        <a:spcBef>
          <a:spcPct val="0"/>
        </a:spcBef>
        <a:spcAft>
          <a:spcPct val="0"/>
        </a:spcAft>
        <a:defRPr sz="3000">
          <a:solidFill>
            <a:schemeClr val="tx1"/>
          </a:solidFill>
          <a:latin typeface="Calibri" pitchFamily="34" charset="0"/>
          <a:ea typeface="MS PGothic" pitchFamily="34" charset="-128"/>
          <a:cs typeface="MS PGothic" charset="0"/>
        </a:defRPr>
      </a:lvl3pPr>
      <a:lvl4pPr algn="ctr" rtl="0" eaLnBrk="0" fontAlgn="base" hangingPunct="0">
        <a:spcBef>
          <a:spcPct val="0"/>
        </a:spcBef>
        <a:spcAft>
          <a:spcPct val="0"/>
        </a:spcAft>
        <a:defRPr sz="3000">
          <a:solidFill>
            <a:schemeClr val="tx1"/>
          </a:solidFill>
          <a:latin typeface="Calibri" pitchFamily="34" charset="0"/>
          <a:ea typeface="MS PGothic" pitchFamily="34" charset="-128"/>
          <a:cs typeface="MS PGothic" charset="0"/>
        </a:defRPr>
      </a:lvl4pPr>
      <a:lvl5pPr algn="ctr" rtl="0" eaLnBrk="0" fontAlgn="base" hangingPunct="0">
        <a:spcBef>
          <a:spcPct val="0"/>
        </a:spcBef>
        <a:spcAft>
          <a:spcPct val="0"/>
        </a:spcAft>
        <a:defRPr sz="3000">
          <a:solidFill>
            <a:schemeClr val="tx1"/>
          </a:solidFill>
          <a:latin typeface="Calibri" pitchFamily="34" charset="0"/>
          <a:ea typeface="MS PGothic" pitchFamily="34" charset="-128"/>
          <a:cs typeface="MS PGothic" charset="0"/>
        </a:defRPr>
      </a:lvl5pPr>
      <a:lvl6pPr marL="342900" algn="ctr" rtl="0" fontAlgn="base">
        <a:spcBef>
          <a:spcPct val="0"/>
        </a:spcBef>
        <a:spcAft>
          <a:spcPct val="0"/>
        </a:spcAft>
        <a:defRPr sz="3000">
          <a:solidFill>
            <a:schemeClr val="tx1"/>
          </a:solidFill>
          <a:latin typeface="Calibri" pitchFamily="34" charset="0"/>
          <a:ea typeface="ＭＳ Ｐゴシック" charset="-128"/>
        </a:defRPr>
      </a:lvl6pPr>
      <a:lvl7pPr marL="685800" algn="ctr" rtl="0" fontAlgn="base">
        <a:spcBef>
          <a:spcPct val="0"/>
        </a:spcBef>
        <a:spcAft>
          <a:spcPct val="0"/>
        </a:spcAft>
        <a:defRPr sz="3000">
          <a:solidFill>
            <a:schemeClr val="tx1"/>
          </a:solidFill>
          <a:latin typeface="Calibri" pitchFamily="34" charset="0"/>
          <a:ea typeface="ＭＳ Ｐゴシック" charset="-128"/>
        </a:defRPr>
      </a:lvl7pPr>
      <a:lvl8pPr marL="1028700" algn="ctr" rtl="0" fontAlgn="base">
        <a:spcBef>
          <a:spcPct val="0"/>
        </a:spcBef>
        <a:spcAft>
          <a:spcPct val="0"/>
        </a:spcAft>
        <a:defRPr sz="3000">
          <a:solidFill>
            <a:schemeClr val="tx1"/>
          </a:solidFill>
          <a:latin typeface="Calibri" pitchFamily="34" charset="0"/>
          <a:ea typeface="ＭＳ Ｐゴシック" charset="-128"/>
        </a:defRPr>
      </a:lvl8pPr>
      <a:lvl9pPr marL="1371600" algn="ctr" rtl="0" fontAlgn="base">
        <a:spcBef>
          <a:spcPct val="0"/>
        </a:spcBef>
        <a:spcAft>
          <a:spcPct val="0"/>
        </a:spcAft>
        <a:defRPr sz="3000">
          <a:solidFill>
            <a:schemeClr val="tx1"/>
          </a:solidFill>
          <a:latin typeface="Calibri" pitchFamily="34" charset="0"/>
          <a:ea typeface="ＭＳ Ｐゴシック" charset="-128"/>
        </a:defRPr>
      </a:lvl9pPr>
    </p:titleStyle>
    <p:bodyStyle>
      <a:lvl1pPr marL="257175" indent="-257175" algn="l"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MS PGothic" pitchFamily="34" charset="-128"/>
          <a:cs typeface="MS PGothic" charset="0"/>
        </a:defRPr>
      </a:lvl1pPr>
      <a:lvl2pPr marL="557213" indent="-214313"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S PGothic" pitchFamily="34" charset="-128"/>
          <a:cs typeface="MS PGothic" charset="0"/>
        </a:defRPr>
      </a:lvl2pPr>
      <a:lvl3pPr marL="8572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S PGothic" pitchFamily="34" charset="-128"/>
          <a:cs typeface="MS PGothic" charset="0"/>
        </a:defRPr>
      </a:lvl3pPr>
      <a:lvl4pPr marL="1200150" indent="-171450" algn="l" rtl="0" eaLnBrk="0" fontAlgn="base" hangingPunct="0">
        <a:spcBef>
          <a:spcPct val="20000"/>
        </a:spcBef>
        <a:spcAft>
          <a:spcPct val="0"/>
        </a:spcAft>
        <a:buFont typeface="Arial" panose="020B0604020202020204" pitchFamily="34" charset="0"/>
        <a:buChar char="–"/>
        <a:defRPr kern="1200">
          <a:solidFill>
            <a:schemeClr val="tx1"/>
          </a:solidFill>
          <a:latin typeface="+mn-lt"/>
          <a:ea typeface="MS PGothic" pitchFamily="34" charset="-128"/>
          <a:cs typeface="MS PGothic" charset="0"/>
        </a:defRPr>
      </a:lvl4pPr>
      <a:lvl5pPr marL="15430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S PGothic" pitchFamily="34" charset="-128"/>
          <a:cs typeface="MS PGothic" charset="0"/>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 y="-27531"/>
            <a:ext cx="9180512" cy="1057690"/>
          </a:xfrm>
          <a:prstGeom prst="rect">
            <a:avLst/>
          </a:prstGeom>
        </p:spPr>
      </p:pic>
      <p:sp>
        <p:nvSpPr>
          <p:cNvPr id="2" name="Title Placeholder 1"/>
          <p:cNvSpPr>
            <a:spLocks noGrp="1"/>
          </p:cNvSpPr>
          <p:nvPr>
            <p:ph type="title"/>
          </p:nvPr>
        </p:nvSpPr>
        <p:spPr>
          <a:xfrm>
            <a:off x="395536" y="836712"/>
            <a:ext cx="8280920" cy="1008112"/>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467544" y="1844824"/>
            <a:ext cx="8208912" cy="4608512"/>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7" name="Picture 6"/>
          <p:cNvPicPr>
            <a:picLocks noChangeAspect="1"/>
          </p:cNvPicPr>
          <p:nvPr/>
        </p:nvPicPr>
        <p:blipFill>
          <a:blip r:embed="rId14"/>
          <a:stretch>
            <a:fillRect/>
          </a:stretch>
        </p:blipFill>
        <p:spPr>
          <a:xfrm>
            <a:off x="23648" y="2539330"/>
            <a:ext cx="352425" cy="3409950"/>
          </a:xfrm>
          <a:prstGeom prst="rect">
            <a:avLst/>
          </a:prstGeom>
        </p:spPr>
      </p:pic>
      <p:pic>
        <p:nvPicPr>
          <p:cNvPr id="8" name="Picture 7"/>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668345" y="116634"/>
            <a:ext cx="1260140" cy="630887"/>
          </a:xfrm>
          <a:prstGeom prst="rect">
            <a:avLst/>
          </a:prstGeom>
        </p:spPr>
      </p:pic>
    </p:spTree>
    <p:extLst>
      <p:ext uri="{BB962C8B-B14F-4D97-AF65-F5344CB8AC3E}">
        <p14:creationId xmlns:p14="http://schemas.microsoft.com/office/powerpoint/2010/main" val="2491863903"/>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defTabSz="685800" rtl="0" eaLnBrk="1" latinLnBrk="0" hangingPunct="1">
        <a:spcBef>
          <a:spcPct val="0"/>
        </a:spcBef>
        <a:buNone/>
        <a:defRPr sz="2400" kern="1200">
          <a:solidFill>
            <a:srgbClr val="FF0000"/>
          </a:solidFill>
          <a:latin typeface="Tahoma" panose="020B0604030504040204" pitchFamily="34" charset="0"/>
          <a:ea typeface="Tahoma" panose="020B0604030504040204" pitchFamily="34" charset="0"/>
          <a:cs typeface="Tahoma" panose="020B0604030504040204" pitchFamily="34" charset="0"/>
        </a:defRPr>
      </a:lvl1pPr>
    </p:titleStyle>
    <p:bodyStyle>
      <a:lvl1pPr marL="0" indent="0" algn="l" defTabSz="685800" rtl="0" eaLnBrk="1" latinLnBrk="0" hangingPunct="1">
        <a:spcBef>
          <a:spcPct val="20000"/>
        </a:spcBef>
        <a:buFontTx/>
        <a:buNone/>
        <a:defRPr sz="18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27531"/>
            <a:ext cx="9144000" cy="1053483"/>
          </a:xfrm>
          <a:prstGeom prst="rect">
            <a:avLst/>
          </a:prstGeom>
        </p:spPr>
      </p:pic>
      <p:sp>
        <p:nvSpPr>
          <p:cNvPr id="2" name="Title Placeholder 1"/>
          <p:cNvSpPr>
            <a:spLocks noGrp="1"/>
          </p:cNvSpPr>
          <p:nvPr>
            <p:ph type="title"/>
          </p:nvPr>
        </p:nvSpPr>
        <p:spPr>
          <a:xfrm>
            <a:off x="395536" y="836712"/>
            <a:ext cx="8280920" cy="1008112"/>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467544" y="1844824"/>
            <a:ext cx="8208912" cy="4608512"/>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7" name="Picture 6"/>
          <p:cNvPicPr>
            <a:picLocks noChangeAspect="1"/>
          </p:cNvPicPr>
          <p:nvPr userDrawn="1"/>
        </p:nvPicPr>
        <p:blipFill>
          <a:blip r:embed="rId14"/>
          <a:stretch>
            <a:fillRect/>
          </a:stretch>
        </p:blipFill>
        <p:spPr>
          <a:xfrm>
            <a:off x="23648" y="2539330"/>
            <a:ext cx="352425" cy="3409950"/>
          </a:xfrm>
          <a:prstGeom prst="rect">
            <a:avLst/>
          </a:prstGeom>
        </p:spPr>
      </p:pic>
    </p:spTree>
    <p:extLst>
      <p:ext uri="{BB962C8B-B14F-4D97-AF65-F5344CB8AC3E}">
        <p14:creationId xmlns:p14="http://schemas.microsoft.com/office/powerpoint/2010/main" val="3533312029"/>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ctr" defTabSz="914400" rtl="0" eaLnBrk="1" latinLnBrk="0" hangingPunct="1">
        <a:spcBef>
          <a:spcPct val="0"/>
        </a:spcBef>
        <a:buNone/>
        <a:defRPr sz="3200" kern="1200">
          <a:solidFill>
            <a:srgbClr val="FF0000"/>
          </a:solidFill>
          <a:latin typeface="Tahoma" panose="020B0604030504040204" pitchFamily="34" charset="0"/>
          <a:ea typeface="Tahoma" panose="020B0604030504040204" pitchFamily="34" charset="0"/>
          <a:cs typeface="Tahoma" panose="020B0604030504040204" pitchFamily="34" charset="0"/>
        </a:defRPr>
      </a:lvl1pPr>
    </p:titleStyle>
    <p:bodyStyle>
      <a:lvl1pPr marL="0" indent="0" algn="l" defTabSz="914400" rtl="0" eaLnBrk="1" latinLnBrk="0" hangingPunct="1">
        <a:spcBef>
          <a:spcPct val="20000"/>
        </a:spcBef>
        <a:buFontTx/>
        <a:buNone/>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ictdev.org/pulse/20150924/heading-unga-read-how-make-sdgs-success"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7.png"/><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7.png"/><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7.png"/><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7.png"/><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7.png"/><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4.xml"/><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3.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chart" Target="../charts/chart2.xml"/></Relationships>
</file>

<file path=ppt/slides/_rels/slide3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chart" Target="../charts/chart4.xml"/></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5.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tif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jpeg"/><Relationship Id="rId1" Type="http://schemas.openxmlformats.org/officeDocument/2006/relationships/slideLayout" Target="../slideLayouts/slideLayout25.xml"/><Relationship Id="rId4" Type="http://schemas.openxmlformats.org/officeDocument/2006/relationships/image" Target="../media/image44.pn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16.jpeg"/><Relationship Id="rId4" Type="http://schemas.openxmlformats.org/officeDocument/2006/relationships/image" Target="../media/image15.jp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20.jp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2000"/>
            <a:lum/>
            <a:extLst>
              <a:ext uri="{837473B0-CC2E-450A-ABE3-18F120FF3D39}">
                <a1611:picAttrSrcUrl xmlns:a1611="http://schemas.microsoft.com/office/drawing/2016/11/main" r:id="rId4"/>
              </a:ext>
            </a:extLst>
          </a:blip>
          <a:srcRect/>
          <a:stretch>
            <a:fillRect l="3000" t="15000" b="11000"/>
          </a:stretch>
        </a:blipFill>
        <a:effectLst/>
      </p:bgPr>
    </p:bg>
    <p:spTree>
      <p:nvGrpSpPr>
        <p:cNvPr id="1" name=""/>
        <p:cNvGrpSpPr/>
        <p:nvPr/>
      </p:nvGrpSpPr>
      <p:grpSpPr>
        <a:xfrm>
          <a:off x="0" y="0"/>
          <a:ext cx="0" cy="0"/>
          <a:chOff x="0" y="0"/>
          <a:chExt cx="0" cy="0"/>
        </a:xfrm>
      </p:grpSpPr>
      <p:sp>
        <p:nvSpPr>
          <p:cNvPr id="6146" name="Title 3"/>
          <p:cNvSpPr>
            <a:spLocks noGrp="1"/>
          </p:cNvSpPr>
          <p:nvPr>
            <p:ph type="ctrTitle"/>
          </p:nvPr>
        </p:nvSpPr>
        <p:spPr>
          <a:xfrm>
            <a:off x="992372" y="1376833"/>
            <a:ext cx="6974284" cy="4280652"/>
          </a:xfrm>
          <a:noFill/>
        </p:spPr>
        <p:txBody>
          <a:bodyPr/>
          <a:lstStyle/>
          <a:p>
            <a:pPr>
              <a:defRPr/>
            </a:pPr>
            <a:br>
              <a:rPr lang="en-GB" altLang="ja-JP" sz="2700" b="1" dirty="0"/>
            </a:br>
            <a:br>
              <a:rPr lang="en-GB" altLang="ja-JP" sz="2700" b="1" dirty="0"/>
            </a:br>
            <a:r>
              <a:rPr lang="en-GB" altLang="ja-JP" sz="4000" b="1" dirty="0">
                <a:solidFill>
                  <a:srgbClr val="F25235"/>
                </a:solidFill>
              </a:rPr>
              <a:t>STRIVE for the SDGs</a:t>
            </a:r>
            <a:br>
              <a:rPr lang="en-GB" altLang="ja-JP" sz="2700" b="1" dirty="0"/>
            </a:br>
            <a:br>
              <a:rPr lang="en-GB" altLang="ja-JP" sz="2700" b="1" dirty="0"/>
            </a:br>
            <a:br>
              <a:rPr lang="en-GB" altLang="ja-JP" sz="2700" b="1" dirty="0"/>
            </a:br>
            <a:r>
              <a:rPr lang="en-US" sz="2000" b="1" dirty="0">
                <a:latin typeface="Arial" panose="020B0604020202020204" pitchFamily="34" charset="0"/>
              </a:rPr>
              <a:t>How can STRIVE’s conceptual approach to understanding and intervening on structural drivers of HIV be used to formulate strategies for achieving the SDGs? </a:t>
            </a:r>
            <a:br>
              <a:rPr lang="en-GB" altLang="ja-JP" sz="2000" b="1" dirty="0"/>
            </a:br>
            <a:r>
              <a:rPr lang="en-GB" altLang="ja-JP" sz="2400" b="1" dirty="0"/>
              <a:t> </a:t>
            </a:r>
            <a:br>
              <a:rPr lang="en-GB" altLang="ja-JP" sz="2700" dirty="0">
                <a:latin typeface="+mn-lt"/>
              </a:rPr>
            </a:br>
            <a:br>
              <a:rPr lang="en-GB" altLang="ja-JP" sz="2700" dirty="0">
                <a:latin typeface="+mn-lt"/>
              </a:rPr>
            </a:br>
            <a:endParaRPr lang="en-US" altLang="en-US" sz="2700" dirty="0">
              <a:solidFill>
                <a:srgbClr val="FF0000"/>
              </a:solidFill>
              <a:latin typeface="+mn-lt"/>
            </a:endParaRPr>
          </a:p>
        </p:txBody>
      </p:sp>
    </p:spTree>
    <p:extLst>
      <p:ext uri="{BB962C8B-B14F-4D97-AF65-F5344CB8AC3E}">
        <p14:creationId xmlns:p14="http://schemas.microsoft.com/office/powerpoint/2010/main" val="23647570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08063" y="1347787"/>
            <a:ext cx="7366000" cy="4470400"/>
          </a:xfr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8063" y="1251338"/>
            <a:ext cx="7366000" cy="4470400"/>
          </a:xfrm>
          <a:prstGeom prst="rect">
            <a:avLst/>
          </a:prstGeom>
        </p:spPr>
      </p:pic>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t="6435" b="12414"/>
          <a:stretch/>
        </p:blipFill>
        <p:spPr>
          <a:xfrm>
            <a:off x="1382537" y="1590186"/>
            <a:ext cx="6617052" cy="4149369"/>
          </a:xfrm>
          <a:prstGeom prst="rect">
            <a:avLst/>
          </a:prstGeom>
        </p:spPr>
      </p:pic>
      <p:sp>
        <p:nvSpPr>
          <p:cNvPr id="5" name="Title 1"/>
          <p:cNvSpPr>
            <a:spLocks noGrp="1"/>
          </p:cNvSpPr>
          <p:nvPr>
            <p:ph type="title"/>
          </p:nvPr>
        </p:nvSpPr>
        <p:spPr>
          <a:xfrm>
            <a:off x="576263" y="715557"/>
            <a:ext cx="8229600" cy="1071563"/>
          </a:xfrm>
        </p:spPr>
        <p:txBody>
          <a:bodyPr/>
          <a:lstStyle/>
          <a:p>
            <a:r>
              <a:rPr lang="en-US" dirty="0">
                <a:solidFill>
                  <a:srgbClr val="EF5134"/>
                </a:solidFill>
              </a:rPr>
              <a:t>So what are these multipliers?</a:t>
            </a:r>
          </a:p>
        </p:txBody>
      </p:sp>
    </p:spTree>
    <p:extLst>
      <p:ext uri="{BB962C8B-B14F-4D97-AF65-F5344CB8AC3E}">
        <p14:creationId xmlns:p14="http://schemas.microsoft.com/office/powerpoint/2010/main" val="18272405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467544" y="2770387"/>
            <a:ext cx="1189130" cy="1195423"/>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36723" y="2738604"/>
            <a:ext cx="1197276" cy="1207197"/>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97150" y="2753757"/>
            <a:ext cx="1208339" cy="1201765"/>
          </a:xfrm>
          <a:prstGeom prst="rect">
            <a:avLst/>
          </a:prstGeom>
        </p:spPr>
      </p:pic>
      <p:sp>
        <p:nvSpPr>
          <p:cNvPr id="15" name="Rectangle 14"/>
          <p:cNvSpPr/>
          <p:nvPr/>
        </p:nvSpPr>
        <p:spPr>
          <a:xfrm>
            <a:off x="2504082" y="887105"/>
            <a:ext cx="4488336" cy="9902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Eliminate gender disparities in education </a:t>
            </a:r>
            <a:r>
              <a:rPr lang="en-US" dirty="0"/>
              <a:t>(Goal 4, Target 5)</a:t>
            </a:r>
          </a:p>
        </p:txBody>
      </p:sp>
      <p:cxnSp>
        <p:nvCxnSpPr>
          <p:cNvPr id="18" name="Straight Arrow Connector 17"/>
          <p:cNvCxnSpPr>
            <a:cxnSpLocks/>
            <a:stCxn id="15" idx="2"/>
            <a:endCxn id="5" idx="0"/>
          </p:cNvCxnSpPr>
          <p:nvPr/>
        </p:nvCxnSpPr>
        <p:spPr>
          <a:xfrm flipH="1">
            <a:off x="1062109" y="1877305"/>
            <a:ext cx="3686141" cy="893082"/>
          </a:xfrm>
          <a:prstGeom prst="straightConnector1">
            <a:avLst/>
          </a:prstGeom>
          <a:ln w="2222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15" idx="2"/>
          </p:cNvCxnSpPr>
          <p:nvPr/>
        </p:nvCxnSpPr>
        <p:spPr>
          <a:xfrm flipH="1">
            <a:off x="2848282" y="1877305"/>
            <a:ext cx="1899968" cy="893082"/>
          </a:xfrm>
          <a:prstGeom prst="straightConnector1">
            <a:avLst/>
          </a:prstGeom>
          <a:ln w="2222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cxnSpLocks/>
            <a:stCxn id="15" idx="2"/>
            <a:endCxn id="10" idx="0"/>
          </p:cNvCxnSpPr>
          <p:nvPr/>
        </p:nvCxnSpPr>
        <p:spPr>
          <a:xfrm flipH="1">
            <a:off x="3901320" y="1877305"/>
            <a:ext cx="846930" cy="876452"/>
          </a:xfrm>
          <a:prstGeom prst="straightConnector1">
            <a:avLst/>
          </a:prstGeom>
          <a:ln w="2222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cxnSpLocks/>
            <a:stCxn id="15" idx="2"/>
            <a:endCxn id="8" idx="0"/>
          </p:cNvCxnSpPr>
          <p:nvPr/>
        </p:nvCxnSpPr>
        <p:spPr>
          <a:xfrm>
            <a:off x="4748250" y="1877305"/>
            <a:ext cx="687111" cy="861299"/>
          </a:xfrm>
          <a:prstGeom prst="straightConnector1">
            <a:avLst/>
          </a:prstGeom>
          <a:ln w="2222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cxnSpLocks/>
            <a:stCxn id="15" idx="2"/>
            <a:endCxn id="47" idx="0"/>
          </p:cNvCxnSpPr>
          <p:nvPr/>
        </p:nvCxnSpPr>
        <p:spPr>
          <a:xfrm>
            <a:off x="4748250" y="1877305"/>
            <a:ext cx="2106655" cy="849126"/>
          </a:xfrm>
          <a:prstGeom prst="straightConnector1">
            <a:avLst/>
          </a:prstGeom>
          <a:ln w="2222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35" name="Picture 34"/>
          <p:cNvPicPr>
            <a:picLocks noChangeAspect="1"/>
          </p:cNvPicPr>
          <p:nvPr/>
        </p:nvPicPr>
        <p:blipFill>
          <a:blip r:embed="rId6"/>
          <a:stretch>
            <a:fillRect/>
          </a:stretch>
        </p:blipFill>
        <p:spPr>
          <a:xfrm>
            <a:off x="1886719" y="2777804"/>
            <a:ext cx="1188322" cy="1195326"/>
          </a:xfrm>
          <a:prstGeom prst="rect">
            <a:avLst/>
          </a:prstGeom>
        </p:spPr>
      </p:pic>
      <p:pic>
        <p:nvPicPr>
          <p:cNvPr id="47" name="Picture 6" descr="Goal 8 Decent Work and Economic Growth">
            <a:extLst>
              <a:ext uri="{FF2B5EF4-FFF2-40B4-BE49-F238E27FC236}">
                <a16:creationId xmlns:a16="http://schemas.microsoft.com/office/drawing/2014/main" id="{D4840DDA-89AE-4800-8B85-37A8F0A2FBC8}"/>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284146" y="2726431"/>
            <a:ext cx="1141517" cy="1187285"/>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47">
            <a:extLst>
              <a:ext uri="{FF2B5EF4-FFF2-40B4-BE49-F238E27FC236}">
                <a16:creationId xmlns:a16="http://schemas.microsoft.com/office/drawing/2014/main" id="{6CCB1785-3F16-4E9E-9173-26980A45AAB9}"/>
              </a:ext>
            </a:extLst>
          </p:cNvPr>
          <p:cNvPicPr>
            <a:picLocks noChangeAspect="1"/>
          </p:cNvPicPr>
          <p:nvPr/>
        </p:nvPicPr>
        <p:blipFill>
          <a:blip r:embed="rId8"/>
          <a:stretch>
            <a:fillRect/>
          </a:stretch>
        </p:blipFill>
        <p:spPr>
          <a:xfrm>
            <a:off x="7785645" y="2758223"/>
            <a:ext cx="1167958" cy="1167958"/>
          </a:xfrm>
          <a:prstGeom prst="rect">
            <a:avLst/>
          </a:prstGeom>
        </p:spPr>
      </p:pic>
      <p:cxnSp>
        <p:nvCxnSpPr>
          <p:cNvPr id="58" name="Straight Arrow Connector 57">
            <a:extLst>
              <a:ext uri="{FF2B5EF4-FFF2-40B4-BE49-F238E27FC236}">
                <a16:creationId xmlns:a16="http://schemas.microsoft.com/office/drawing/2014/main" id="{DE7D58DA-712F-405E-999E-A2638885AAB0}"/>
              </a:ext>
            </a:extLst>
          </p:cNvPr>
          <p:cNvCxnSpPr>
            <a:cxnSpLocks/>
            <a:stCxn id="15" idx="2"/>
            <a:endCxn id="48" idx="0"/>
          </p:cNvCxnSpPr>
          <p:nvPr/>
        </p:nvCxnSpPr>
        <p:spPr>
          <a:xfrm>
            <a:off x="4748250" y="1877305"/>
            <a:ext cx="3621374" cy="880918"/>
          </a:xfrm>
          <a:prstGeom prst="straightConnector1">
            <a:avLst/>
          </a:prstGeom>
          <a:ln w="2222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2" name="Rectangle 61">
            <a:extLst>
              <a:ext uri="{FF2B5EF4-FFF2-40B4-BE49-F238E27FC236}">
                <a16:creationId xmlns:a16="http://schemas.microsoft.com/office/drawing/2014/main" id="{D40942F6-C121-457D-8451-00A6E3B073A9}"/>
              </a:ext>
            </a:extLst>
          </p:cNvPr>
          <p:cNvSpPr/>
          <p:nvPr/>
        </p:nvSpPr>
        <p:spPr>
          <a:xfrm>
            <a:off x="1115616" y="5111015"/>
            <a:ext cx="7344816" cy="784183"/>
          </a:xfrm>
          <a:prstGeom prst="rect">
            <a:avLst/>
          </a:prstGeom>
          <a:no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solidFill>
                  <a:srgbClr val="C00000"/>
                </a:solidFill>
              </a:rPr>
              <a:t>HIV RISK BEHAVIOURS AND SUSCEPTIBILITY TO INFECTION</a:t>
            </a:r>
          </a:p>
          <a:p>
            <a:pPr algn="ctr"/>
            <a:r>
              <a:rPr lang="en-US" sz="1400" i="1" dirty="0">
                <a:solidFill>
                  <a:srgbClr val="C00000"/>
                </a:solidFill>
              </a:rPr>
              <a:t>(early sexual debut, number of partners, risk of partners, transactional sex, condom non-use)</a:t>
            </a:r>
          </a:p>
        </p:txBody>
      </p:sp>
      <p:cxnSp>
        <p:nvCxnSpPr>
          <p:cNvPr id="63" name="Straight Connector 62">
            <a:extLst>
              <a:ext uri="{FF2B5EF4-FFF2-40B4-BE49-F238E27FC236}">
                <a16:creationId xmlns:a16="http://schemas.microsoft.com/office/drawing/2014/main" id="{4D8B1329-F258-4E4F-99BA-BC9260D44D06}"/>
              </a:ext>
            </a:extLst>
          </p:cNvPr>
          <p:cNvCxnSpPr>
            <a:cxnSpLocks/>
            <a:endCxn id="62" idx="0"/>
          </p:cNvCxnSpPr>
          <p:nvPr/>
        </p:nvCxnSpPr>
        <p:spPr>
          <a:xfrm>
            <a:off x="1012052" y="4017632"/>
            <a:ext cx="3775972" cy="1093383"/>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16AD26D7-8388-46F2-9661-FA7BE49A972A}"/>
              </a:ext>
            </a:extLst>
          </p:cNvPr>
          <p:cNvCxnSpPr>
            <a:cxnSpLocks/>
            <a:stCxn id="35" idx="2"/>
          </p:cNvCxnSpPr>
          <p:nvPr/>
        </p:nvCxnSpPr>
        <p:spPr>
          <a:xfrm>
            <a:off x="2480880" y="3973130"/>
            <a:ext cx="2301714" cy="1137885"/>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329B2209-D65D-4B2E-8717-366B08C8904E}"/>
              </a:ext>
            </a:extLst>
          </p:cNvPr>
          <p:cNvCxnSpPr>
            <a:cxnSpLocks/>
            <a:stCxn id="10" idx="2"/>
            <a:endCxn id="62" idx="0"/>
          </p:cNvCxnSpPr>
          <p:nvPr/>
        </p:nvCxnSpPr>
        <p:spPr>
          <a:xfrm>
            <a:off x="3901320" y="3955522"/>
            <a:ext cx="886704" cy="1155493"/>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3DBE4612-A5B8-4128-9B96-2E0708075944}"/>
              </a:ext>
            </a:extLst>
          </p:cNvPr>
          <p:cNvCxnSpPr>
            <a:cxnSpLocks/>
            <a:stCxn id="8" idx="2"/>
            <a:endCxn id="62" idx="0"/>
          </p:cNvCxnSpPr>
          <p:nvPr/>
        </p:nvCxnSpPr>
        <p:spPr>
          <a:xfrm flipH="1">
            <a:off x="4788024" y="3945801"/>
            <a:ext cx="647337" cy="1165214"/>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8B8E62D2-85C4-4910-9DF4-0DE2946F60B3}"/>
              </a:ext>
            </a:extLst>
          </p:cNvPr>
          <p:cNvCxnSpPr>
            <a:cxnSpLocks/>
            <a:stCxn id="47" idx="2"/>
            <a:endCxn id="62" idx="0"/>
          </p:cNvCxnSpPr>
          <p:nvPr/>
        </p:nvCxnSpPr>
        <p:spPr>
          <a:xfrm flipH="1">
            <a:off x="4788024" y="3913716"/>
            <a:ext cx="2066881" cy="1197299"/>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7E0AA90D-EFCB-4452-8EF3-D030B48CDBBF}"/>
              </a:ext>
            </a:extLst>
          </p:cNvPr>
          <p:cNvCxnSpPr>
            <a:cxnSpLocks/>
            <a:stCxn id="48" idx="2"/>
            <a:endCxn id="62" idx="0"/>
          </p:cNvCxnSpPr>
          <p:nvPr/>
        </p:nvCxnSpPr>
        <p:spPr>
          <a:xfrm flipH="1">
            <a:off x="4788024" y="3926181"/>
            <a:ext cx="3581600" cy="1184834"/>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95046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467544" y="2770387"/>
            <a:ext cx="1189130" cy="1195423"/>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36723" y="2738604"/>
            <a:ext cx="1197276" cy="1207197"/>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97150" y="2753757"/>
            <a:ext cx="1208339" cy="1201765"/>
          </a:xfrm>
          <a:prstGeom prst="rect">
            <a:avLst/>
          </a:prstGeom>
        </p:spPr>
      </p:pic>
      <p:sp>
        <p:nvSpPr>
          <p:cNvPr id="15" name="Rectangle 14"/>
          <p:cNvSpPr/>
          <p:nvPr/>
        </p:nvSpPr>
        <p:spPr>
          <a:xfrm>
            <a:off x="2504082" y="887105"/>
            <a:ext cx="4488336" cy="9902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alibri"/>
                <a:ea typeface="+mn-ea"/>
                <a:cs typeface="+mn-cs"/>
              </a:rPr>
              <a:t>Eliminate gender disparities in education </a:t>
            </a:r>
            <a:r>
              <a:rPr kumimoji="0" lang="en-US" sz="1800" b="0" i="0" u="none" strike="noStrike" kern="1200" cap="none" spc="0" normalizeH="0" baseline="0" noProof="0" dirty="0">
                <a:ln>
                  <a:noFill/>
                </a:ln>
                <a:solidFill>
                  <a:prstClr val="white"/>
                </a:solidFill>
                <a:effectLst/>
                <a:uLnTx/>
                <a:uFillTx/>
                <a:latin typeface="Calibri"/>
                <a:ea typeface="+mn-ea"/>
                <a:cs typeface="+mn-cs"/>
              </a:rPr>
              <a:t>(Goal 4, Target 5)</a:t>
            </a:r>
          </a:p>
        </p:txBody>
      </p:sp>
      <p:cxnSp>
        <p:nvCxnSpPr>
          <p:cNvPr id="18" name="Straight Arrow Connector 17"/>
          <p:cNvCxnSpPr>
            <a:cxnSpLocks/>
            <a:stCxn id="15" idx="2"/>
            <a:endCxn id="5" idx="0"/>
          </p:cNvCxnSpPr>
          <p:nvPr/>
        </p:nvCxnSpPr>
        <p:spPr>
          <a:xfrm flipH="1">
            <a:off x="1062109" y="1877305"/>
            <a:ext cx="3686141" cy="893082"/>
          </a:xfrm>
          <a:prstGeom prst="straightConnector1">
            <a:avLst/>
          </a:prstGeom>
          <a:ln w="2222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15" idx="2"/>
          </p:cNvCxnSpPr>
          <p:nvPr/>
        </p:nvCxnSpPr>
        <p:spPr>
          <a:xfrm flipH="1">
            <a:off x="2848282" y="1877305"/>
            <a:ext cx="1899968" cy="893082"/>
          </a:xfrm>
          <a:prstGeom prst="straightConnector1">
            <a:avLst/>
          </a:prstGeom>
          <a:ln w="2222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cxnSpLocks/>
            <a:stCxn id="15" idx="2"/>
            <a:endCxn id="10" idx="0"/>
          </p:cNvCxnSpPr>
          <p:nvPr/>
        </p:nvCxnSpPr>
        <p:spPr>
          <a:xfrm flipH="1">
            <a:off x="3901320" y="1877305"/>
            <a:ext cx="846930" cy="876452"/>
          </a:xfrm>
          <a:prstGeom prst="straightConnector1">
            <a:avLst/>
          </a:prstGeom>
          <a:ln w="2222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cxnSpLocks/>
            <a:stCxn id="15" idx="2"/>
            <a:endCxn id="8" idx="0"/>
          </p:cNvCxnSpPr>
          <p:nvPr/>
        </p:nvCxnSpPr>
        <p:spPr>
          <a:xfrm>
            <a:off x="4748250" y="1877305"/>
            <a:ext cx="687111" cy="861299"/>
          </a:xfrm>
          <a:prstGeom prst="straightConnector1">
            <a:avLst/>
          </a:prstGeom>
          <a:ln w="2222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cxnSpLocks/>
            <a:stCxn id="15" idx="2"/>
            <a:endCxn id="47" idx="0"/>
          </p:cNvCxnSpPr>
          <p:nvPr/>
        </p:nvCxnSpPr>
        <p:spPr>
          <a:xfrm>
            <a:off x="4748250" y="1877305"/>
            <a:ext cx="2106655" cy="849126"/>
          </a:xfrm>
          <a:prstGeom prst="straightConnector1">
            <a:avLst/>
          </a:prstGeom>
          <a:ln w="2222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35" name="Picture 34"/>
          <p:cNvPicPr>
            <a:picLocks noChangeAspect="1"/>
          </p:cNvPicPr>
          <p:nvPr/>
        </p:nvPicPr>
        <p:blipFill>
          <a:blip r:embed="rId6"/>
          <a:stretch>
            <a:fillRect/>
          </a:stretch>
        </p:blipFill>
        <p:spPr>
          <a:xfrm>
            <a:off x="1886719" y="2777804"/>
            <a:ext cx="1188322" cy="1195326"/>
          </a:xfrm>
          <a:prstGeom prst="rect">
            <a:avLst/>
          </a:prstGeom>
        </p:spPr>
      </p:pic>
      <p:pic>
        <p:nvPicPr>
          <p:cNvPr id="47" name="Picture 6" descr="Goal 8 Decent Work and Economic Growth">
            <a:extLst>
              <a:ext uri="{FF2B5EF4-FFF2-40B4-BE49-F238E27FC236}">
                <a16:creationId xmlns:a16="http://schemas.microsoft.com/office/drawing/2014/main" id="{D4840DDA-89AE-4800-8B85-37A8F0A2FBC8}"/>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284146" y="2726431"/>
            <a:ext cx="1141517" cy="1187285"/>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47">
            <a:extLst>
              <a:ext uri="{FF2B5EF4-FFF2-40B4-BE49-F238E27FC236}">
                <a16:creationId xmlns:a16="http://schemas.microsoft.com/office/drawing/2014/main" id="{6CCB1785-3F16-4E9E-9173-26980A45AAB9}"/>
              </a:ext>
            </a:extLst>
          </p:cNvPr>
          <p:cNvPicPr>
            <a:picLocks noChangeAspect="1"/>
          </p:cNvPicPr>
          <p:nvPr/>
        </p:nvPicPr>
        <p:blipFill>
          <a:blip r:embed="rId8"/>
          <a:stretch>
            <a:fillRect/>
          </a:stretch>
        </p:blipFill>
        <p:spPr>
          <a:xfrm>
            <a:off x="7785645" y="2758223"/>
            <a:ext cx="1167958" cy="1167958"/>
          </a:xfrm>
          <a:prstGeom prst="rect">
            <a:avLst/>
          </a:prstGeom>
        </p:spPr>
      </p:pic>
      <p:cxnSp>
        <p:nvCxnSpPr>
          <p:cNvPr id="58" name="Straight Arrow Connector 57">
            <a:extLst>
              <a:ext uri="{FF2B5EF4-FFF2-40B4-BE49-F238E27FC236}">
                <a16:creationId xmlns:a16="http://schemas.microsoft.com/office/drawing/2014/main" id="{DE7D58DA-712F-405E-999E-A2638885AAB0}"/>
              </a:ext>
            </a:extLst>
          </p:cNvPr>
          <p:cNvCxnSpPr>
            <a:cxnSpLocks/>
            <a:stCxn id="15" idx="2"/>
            <a:endCxn id="48" idx="0"/>
          </p:cNvCxnSpPr>
          <p:nvPr/>
        </p:nvCxnSpPr>
        <p:spPr>
          <a:xfrm>
            <a:off x="4748250" y="1877305"/>
            <a:ext cx="3621374" cy="880918"/>
          </a:xfrm>
          <a:prstGeom prst="straightConnector1">
            <a:avLst/>
          </a:prstGeom>
          <a:ln w="2222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A12A54E5-CE44-434C-97CF-D4DD4DFEE3EC}"/>
              </a:ext>
            </a:extLst>
          </p:cNvPr>
          <p:cNvGrpSpPr/>
          <p:nvPr/>
        </p:nvGrpSpPr>
        <p:grpSpPr>
          <a:xfrm>
            <a:off x="540378" y="5049300"/>
            <a:ext cx="6411947" cy="681800"/>
            <a:chOff x="445825" y="6111372"/>
            <a:chExt cx="5069118" cy="419723"/>
          </a:xfrm>
        </p:grpSpPr>
        <p:grpSp>
          <p:nvGrpSpPr>
            <p:cNvPr id="24" name="Group 23">
              <a:extLst>
                <a:ext uri="{FF2B5EF4-FFF2-40B4-BE49-F238E27FC236}">
                  <a16:creationId xmlns:a16="http://schemas.microsoft.com/office/drawing/2014/main" id="{681DBFF4-C689-446C-810A-0B4EF72352B0}"/>
                </a:ext>
              </a:extLst>
            </p:cNvPr>
            <p:cNvGrpSpPr/>
            <p:nvPr/>
          </p:nvGrpSpPr>
          <p:grpSpPr>
            <a:xfrm>
              <a:off x="445825" y="6111372"/>
              <a:ext cx="1765303" cy="254942"/>
              <a:chOff x="445825" y="6111372"/>
              <a:chExt cx="1765303" cy="254942"/>
            </a:xfrm>
          </p:grpSpPr>
          <p:sp>
            <p:nvSpPr>
              <p:cNvPr id="33" name="TextBox 32">
                <a:extLst>
                  <a:ext uri="{FF2B5EF4-FFF2-40B4-BE49-F238E27FC236}">
                    <a16:creationId xmlns:a16="http://schemas.microsoft.com/office/drawing/2014/main" id="{ABB74C4F-31E0-4475-B46B-71141B861255}"/>
                  </a:ext>
                </a:extLst>
              </p:cNvPr>
              <p:cNvSpPr txBox="1"/>
              <p:nvPr/>
            </p:nvSpPr>
            <p:spPr>
              <a:xfrm>
                <a:off x="445825" y="6119863"/>
                <a:ext cx="439506" cy="246451"/>
              </a:xfrm>
              <a:prstGeom prst="rect">
                <a:avLst/>
              </a:prstGeom>
              <a:solidFill>
                <a:srgbClr val="006600"/>
              </a:solidFill>
            </p:spPr>
            <p:txBody>
              <a:bodyPr wrap="square" rtlCol="0">
                <a:spAutoFit/>
              </a:bodyPr>
              <a:lstStyle/>
              <a:p>
                <a:endParaRPr lang="en-US" dirty="0"/>
              </a:p>
            </p:txBody>
          </p:sp>
          <p:sp>
            <p:nvSpPr>
              <p:cNvPr id="34" name="TextBox 33">
                <a:extLst>
                  <a:ext uri="{FF2B5EF4-FFF2-40B4-BE49-F238E27FC236}">
                    <a16:creationId xmlns:a16="http://schemas.microsoft.com/office/drawing/2014/main" id="{9093A2FE-DDD8-41A4-8021-414E69A28454}"/>
                  </a:ext>
                </a:extLst>
              </p:cNvPr>
              <p:cNvSpPr txBox="1"/>
              <p:nvPr/>
            </p:nvSpPr>
            <p:spPr>
              <a:xfrm>
                <a:off x="915873" y="6111372"/>
                <a:ext cx="1295255" cy="246311"/>
              </a:xfrm>
              <a:prstGeom prst="rect">
                <a:avLst/>
              </a:prstGeom>
              <a:noFill/>
            </p:spPr>
            <p:txBody>
              <a:bodyPr wrap="square" rtlCol="0">
                <a:spAutoFit/>
              </a:bodyPr>
              <a:lstStyle/>
              <a:p>
                <a:r>
                  <a:rPr lang="en-US" sz="2000" dirty="0"/>
                  <a:t>= </a:t>
                </a:r>
                <a:r>
                  <a:rPr lang="en-US" sz="1600" dirty="0"/>
                  <a:t>Indivisible</a:t>
                </a:r>
              </a:p>
            </p:txBody>
          </p:sp>
        </p:grpSp>
        <p:grpSp>
          <p:nvGrpSpPr>
            <p:cNvPr id="26" name="Group 25">
              <a:extLst>
                <a:ext uri="{FF2B5EF4-FFF2-40B4-BE49-F238E27FC236}">
                  <a16:creationId xmlns:a16="http://schemas.microsoft.com/office/drawing/2014/main" id="{0B66508C-018B-4692-BCD3-B2A7BA57F062}"/>
                </a:ext>
              </a:extLst>
            </p:cNvPr>
            <p:cNvGrpSpPr/>
            <p:nvPr/>
          </p:nvGrpSpPr>
          <p:grpSpPr>
            <a:xfrm>
              <a:off x="1941083" y="6115938"/>
              <a:ext cx="1858957" cy="415157"/>
              <a:chOff x="1941083" y="6115938"/>
              <a:chExt cx="1858957" cy="415157"/>
            </a:xfrm>
          </p:grpSpPr>
          <p:sp>
            <p:nvSpPr>
              <p:cNvPr id="31" name="TextBox 30">
                <a:extLst>
                  <a:ext uri="{FF2B5EF4-FFF2-40B4-BE49-F238E27FC236}">
                    <a16:creationId xmlns:a16="http://schemas.microsoft.com/office/drawing/2014/main" id="{8D95035F-EAB6-45D8-864D-E5ED9210F717}"/>
                  </a:ext>
                </a:extLst>
              </p:cNvPr>
              <p:cNvSpPr txBox="1"/>
              <p:nvPr/>
            </p:nvSpPr>
            <p:spPr>
              <a:xfrm>
                <a:off x="1941083" y="6115938"/>
                <a:ext cx="508543" cy="227365"/>
              </a:xfrm>
              <a:prstGeom prst="rect">
                <a:avLst/>
              </a:prstGeom>
              <a:solidFill>
                <a:srgbClr val="99CC00"/>
              </a:solidFill>
            </p:spPr>
            <p:txBody>
              <a:bodyPr wrap="square" rtlCol="0">
                <a:spAutoFit/>
              </a:bodyPr>
              <a:lstStyle/>
              <a:p>
                <a:endParaRPr lang="en-US" dirty="0">
                  <a:highlight>
                    <a:srgbClr val="CCFF99"/>
                  </a:highlight>
                </a:endParaRPr>
              </a:p>
            </p:txBody>
          </p:sp>
          <p:sp>
            <p:nvSpPr>
              <p:cNvPr id="32" name="TextBox 31">
                <a:extLst>
                  <a:ext uri="{FF2B5EF4-FFF2-40B4-BE49-F238E27FC236}">
                    <a16:creationId xmlns:a16="http://schemas.microsoft.com/office/drawing/2014/main" id="{568B79CC-97B5-4AA5-897B-347ECAB565A3}"/>
                  </a:ext>
                </a:extLst>
              </p:cNvPr>
              <p:cNvSpPr txBox="1"/>
              <p:nvPr/>
            </p:nvSpPr>
            <p:spPr>
              <a:xfrm>
                <a:off x="2504785" y="6133208"/>
                <a:ext cx="1295255" cy="397887"/>
              </a:xfrm>
              <a:prstGeom prst="rect">
                <a:avLst/>
              </a:prstGeom>
              <a:noFill/>
            </p:spPr>
            <p:txBody>
              <a:bodyPr wrap="square" rtlCol="0">
                <a:spAutoFit/>
              </a:bodyPr>
              <a:lstStyle/>
              <a:p>
                <a:r>
                  <a:rPr lang="en-US" sz="2000" dirty="0"/>
                  <a:t>= </a:t>
                </a:r>
                <a:r>
                  <a:rPr lang="en-US" sz="1600" dirty="0"/>
                  <a:t>Reinforcing</a:t>
                </a:r>
              </a:p>
            </p:txBody>
          </p:sp>
        </p:grpSp>
        <p:grpSp>
          <p:nvGrpSpPr>
            <p:cNvPr id="27" name="Group 26">
              <a:extLst>
                <a:ext uri="{FF2B5EF4-FFF2-40B4-BE49-F238E27FC236}">
                  <a16:creationId xmlns:a16="http://schemas.microsoft.com/office/drawing/2014/main" id="{FF5171F6-9607-4DE3-8BEA-D7A6EC4B037F}"/>
                </a:ext>
              </a:extLst>
            </p:cNvPr>
            <p:cNvGrpSpPr/>
            <p:nvPr/>
          </p:nvGrpSpPr>
          <p:grpSpPr>
            <a:xfrm>
              <a:off x="3796004" y="6139579"/>
              <a:ext cx="1718939" cy="246312"/>
              <a:chOff x="3796004" y="6139579"/>
              <a:chExt cx="1718939" cy="246312"/>
            </a:xfrm>
          </p:grpSpPr>
          <p:sp>
            <p:nvSpPr>
              <p:cNvPr id="29" name="TextBox 28">
                <a:extLst>
                  <a:ext uri="{FF2B5EF4-FFF2-40B4-BE49-F238E27FC236}">
                    <a16:creationId xmlns:a16="http://schemas.microsoft.com/office/drawing/2014/main" id="{0C96DB0F-ACB5-4947-BD53-4B1C62A82684}"/>
                  </a:ext>
                </a:extLst>
              </p:cNvPr>
              <p:cNvSpPr txBox="1"/>
              <p:nvPr/>
            </p:nvSpPr>
            <p:spPr>
              <a:xfrm>
                <a:off x="3796004" y="6139579"/>
                <a:ext cx="427721" cy="233105"/>
              </a:xfrm>
              <a:prstGeom prst="rect">
                <a:avLst/>
              </a:prstGeom>
              <a:solidFill>
                <a:srgbClr val="CCFF99"/>
              </a:solidFill>
            </p:spPr>
            <p:txBody>
              <a:bodyPr wrap="square" rtlCol="0">
                <a:spAutoFit/>
              </a:bodyPr>
              <a:lstStyle/>
              <a:p>
                <a:endParaRPr lang="en-US" dirty="0"/>
              </a:p>
            </p:txBody>
          </p:sp>
          <p:sp>
            <p:nvSpPr>
              <p:cNvPr id="30" name="TextBox 29">
                <a:extLst>
                  <a:ext uri="{FF2B5EF4-FFF2-40B4-BE49-F238E27FC236}">
                    <a16:creationId xmlns:a16="http://schemas.microsoft.com/office/drawing/2014/main" id="{B88DC400-CA46-4225-9969-46B9CF41A0F9}"/>
                  </a:ext>
                </a:extLst>
              </p:cNvPr>
              <p:cNvSpPr txBox="1"/>
              <p:nvPr/>
            </p:nvSpPr>
            <p:spPr>
              <a:xfrm>
                <a:off x="4219688" y="6139579"/>
                <a:ext cx="1295255" cy="246312"/>
              </a:xfrm>
              <a:prstGeom prst="rect">
                <a:avLst/>
              </a:prstGeom>
              <a:noFill/>
            </p:spPr>
            <p:txBody>
              <a:bodyPr wrap="square" rtlCol="0">
                <a:spAutoFit/>
              </a:bodyPr>
              <a:lstStyle/>
              <a:p>
                <a:r>
                  <a:rPr lang="en-US" sz="2000" dirty="0"/>
                  <a:t>= </a:t>
                </a:r>
                <a:r>
                  <a:rPr lang="en-US" sz="1600" dirty="0"/>
                  <a:t>Enabling</a:t>
                </a:r>
              </a:p>
            </p:txBody>
          </p:sp>
        </p:grpSp>
      </p:grpSp>
      <p:sp>
        <p:nvSpPr>
          <p:cNvPr id="3" name="Speech Bubble: Rectangle with Corners Rounded 2">
            <a:extLst>
              <a:ext uri="{FF2B5EF4-FFF2-40B4-BE49-F238E27FC236}">
                <a16:creationId xmlns:a16="http://schemas.microsoft.com/office/drawing/2014/main" id="{58901841-F518-4C11-9801-3B82B26BA835}"/>
              </a:ext>
            </a:extLst>
          </p:cNvPr>
          <p:cNvSpPr/>
          <p:nvPr/>
        </p:nvSpPr>
        <p:spPr>
          <a:xfrm>
            <a:off x="1998922" y="204152"/>
            <a:ext cx="2898608" cy="1497482"/>
          </a:xfrm>
          <a:prstGeom prst="wedgeRoundRectCallout">
            <a:avLst>
              <a:gd name="adj1" fmla="val 4676"/>
              <a:gd name="adj2" fmla="val 119279"/>
              <a:gd name="adj3" fmla="val 16667"/>
            </a:avLst>
          </a:prstGeom>
          <a:solidFill>
            <a:srgbClr val="00660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b="1" dirty="0">
                <a:solidFill>
                  <a:schemeClr val="bg1"/>
                </a:solidFill>
              </a:rPr>
              <a:t>Each additional year of secondary school  is associated with a 43% reduction in HIV prevalence  among women 1990-2013</a:t>
            </a:r>
          </a:p>
        </p:txBody>
      </p:sp>
    </p:spTree>
    <p:extLst>
      <p:ext uri="{BB962C8B-B14F-4D97-AF65-F5344CB8AC3E}">
        <p14:creationId xmlns:p14="http://schemas.microsoft.com/office/powerpoint/2010/main" val="2634704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467544" y="2770387"/>
            <a:ext cx="1189130" cy="1195423"/>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36723" y="2738604"/>
            <a:ext cx="1197276" cy="1207197"/>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97150" y="2753757"/>
            <a:ext cx="1208339" cy="1201765"/>
          </a:xfrm>
          <a:prstGeom prst="rect">
            <a:avLst/>
          </a:prstGeom>
        </p:spPr>
      </p:pic>
      <p:sp>
        <p:nvSpPr>
          <p:cNvPr id="15" name="Rectangle 14"/>
          <p:cNvSpPr/>
          <p:nvPr/>
        </p:nvSpPr>
        <p:spPr>
          <a:xfrm>
            <a:off x="2504082" y="887105"/>
            <a:ext cx="4488336" cy="9902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alibri"/>
                <a:ea typeface="+mn-ea"/>
                <a:cs typeface="+mn-cs"/>
              </a:rPr>
              <a:t>Eliminate gender disparities in education </a:t>
            </a:r>
            <a:r>
              <a:rPr kumimoji="0" lang="en-US" sz="1800" b="0" i="0" u="none" strike="noStrike" kern="1200" cap="none" spc="0" normalizeH="0" baseline="0" noProof="0" dirty="0">
                <a:ln>
                  <a:noFill/>
                </a:ln>
                <a:solidFill>
                  <a:prstClr val="white"/>
                </a:solidFill>
                <a:effectLst/>
                <a:uLnTx/>
                <a:uFillTx/>
                <a:latin typeface="Calibri"/>
                <a:ea typeface="+mn-ea"/>
                <a:cs typeface="+mn-cs"/>
              </a:rPr>
              <a:t>(Goal 4, Target 5)</a:t>
            </a:r>
          </a:p>
        </p:txBody>
      </p:sp>
      <p:cxnSp>
        <p:nvCxnSpPr>
          <p:cNvPr id="18" name="Straight Arrow Connector 17"/>
          <p:cNvCxnSpPr>
            <a:cxnSpLocks/>
            <a:stCxn id="15" idx="2"/>
            <a:endCxn id="5" idx="0"/>
          </p:cNvCxnSpPr>
          <p:nvPr/>
        </p:nvCxnSpPr>
        <p:spPr>
          <a:xfrm flipH="1">
            <a:off x="1062109" y="1877305"/>
            <a:ext cx="3686141" cy="893082"/>
          </a:xfrm>
          <a:prstGeom prst="straightConnector1">
            <a:avLst/>
          </a:prstGeom>
          <a:ln w="2222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15" idx="2"/>
          </p:cNvCxnSpPr>
          <p:nvPr/>
        </p:nvCxnSpPr>
        <p:spPr>
          <a:xfrm flipH="1">
            <a:off x="2848282" y="1877305"/>
            <a:ext cx="1899968" cy="893082"/>
          </a:xfrm>
          <a:prstGeom prst="straightConnector1">
            <a:avLst/>
          </a:prstGeom>
          <a:ln w="2222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cxnSpLocks/>
            <a:stCxn id="15" idx="2"/>
            <a:endCxn id="10" idx="0"/>
          </p:cNvCxnSpPr>
          <p:nvPr/>
        </p:nvCxnSpPr>
        <p:spPr>
          <a:xfrm flipH="1">
            <a:off x="3901320" y="1877305"/>
            <a:ext cx="846930" cy="876452"/>
          </a:xfrm>
          <a:prstGeom prst="straightConnector1">
            <a:avLst/>
          </a:prstGeom>
          <a:ln w="2222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cxnSpLocks/>
            <a:stCxn id="15" idx="2"/>
            <a:endCxn id="8" idx="0"/>
          </p:cNvCxnSpPr>
          <p:nvPr/>
        </p:nvCxnSpPr>
        <p:spPr>
          <a:xfrm>
            <a:off x="4748250" y="1877305"/>
            <a:ext cx="687111" cy="861299"/>
          </a:xfrm>
          <a:prstGeom prst="straightConnector1">
            <a:avLst/>
          </a:prstGeom>
          <a:ln w="2222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cxnSpLocks/>
            <a:stCxn id="15" idx="2"/>
            <a:endCxn id="47" idx="0"/>
          </p:cNvCxnSpPr>
          <p:nvPr/>
        </p:nvCxnSpPr>
        <p:spPr>
          <a:xfrm>
            <a:off x="4748250" y="1877305"/>
            <a:ext cx="2106655" cy="849126"/>
          </a:xfrm>
          <a:prstGeom prst="straightConnector1">
            <a:avLst/>
          </a:prstGeom>
          <a:ln w="2222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35" name="Picture 34"/>
          <p:cNvPicPr>
            <a:picLocks noChangeAspect="1"/>
          </p:cNvPicPr>
          <p:nvPr/>
        </p:nvPicPr>
        <p:blipFill>
          <a:blip r:embed="rId6"/>
          <a:stretch>
            <a:fillRect/>
          </a:stretch>
        </p:blipFill>
        <p:spPr>
          <a:xfrm>
            <a:off x="1886719" y="2777804"/>
            <a:ext cx="1188322" cy="1195326"/>
          </a:xfrm>
          <a:prstGeom prst="rect">
            <a:avLst/>
          </a:prstGeom>
        </p:spPr>
      </p:pic>
      <p:pic>
        <p:nvPicPr>
          <p:cNvPr id="47" name="Picture 6" descr="Goal 8 Decent Work and Economic Growth">
            <a:extLst>
              <a:ext uri="{FF2B5EF4-FFF2-40B4-BE49-F238E27FC236}">
                <a16:creationId xmlns:a16="http://schemas.microsoft.com/office/drawing/2014/main" id="{D4840DDA-89AE-4800-8B85-37A8F0A2FBC8}"/>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284146" y="2726431"/>
            <a:ext cx="1141517" cy="1187285"/>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47">
            <a:extLst>
              <a:ext uri="{FF2B5EF4-FFF2-40B4-BE49-F238E27FC236}">
                <a16:creationId xmlns:a16="http://schemas.microsoft.com/office/drawing/2014/main" id="{6CCB1785-3F16-4E9E-9173-26980A45AAB9}"/>
              </a:ext>
            </a:extLst>
          </p:cNvPr>
          <p:cNvPicPr>
            <a:picLocks noChangeAspect="1"/>
          </p:cNvPicPr>
          <p:nvPr/>
        </p:nvPicPr>
        <p:blipFill>
          <a:blip r:embed="rId8"/>
          <a:stretch>
            <a:fillRect/>
          </a:stretch>
        </p:blipFill>
        <p:spPr>
          <a:xfrm>
            <a:off x="7785645" y="2758223"/>
            <a:ext cx="1167958" cy="1167958"/>
          </a:xfrm>
          <a:prstGeom prst="rect">
            <a:avLst/>
          </a:prstGeom>
        </p:spPr>
      </p:pic>
      <p:cxnSp>
        <p:nvCxnSpPr>
          <p:cNvPr id="58" name="Straight Arrow Connector 57">
            <a:extLst>
              <a:ext uri="{FF2B5EF4-FFF2-40B4-BE49-F238E27FC236}">
                <a16:creationId xmlns:a16="http://schemas.microsoft.com/office/drawing/2014/main" id="{DE7D58DA-712F-405E-999E-A2638885AAB0}"/>
              </a:ext>
            </a:extLst>
          </p:cNvPr>
          <p:cNvCxnSpPr>
            <a:cxnSpLocks/>
            <a:stCxn id="15" idx="2"/>
            <a:endCxn id="48" idx="0"/>
          </p:cNvCxnSpPr>
          <p:nvPr/>
        </p:nvCxnSpPr>
        <p:spPr>
          <a:xfrm>
            <a:off x="4748250" y="1877305"/>
            <a:ext cx="3621374" cy="880918"/>
          </a:xfrm>
          <a:prstGeom prst="straightConnector1">
            <a:avLst/>
          </a:prstGeom>
          <a:ln w="2222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A12A54E5-CE44-434C-97CF-D4DD4DFEE3EC}"/>
              </a:ext>
            </a:extLst>
          </p:cNvPr>
          <p:cNvGrpSpPr/>
          <p:nvPr/>
        </p:nvGrpSpPr>
        <p:grpSpPr>
          <a:xfrm>
            <a:off x="540378" y="5049300"/>
            <a:ext cx="6411947" cy="681800"/>
            <a:chOff x="445825" y="6111372"/>
            <a:chExt cx="5069118" cy="419723"/>
          </a:xfrm>
        </p:grpSpPr>
        <p:grpSp>
          <p:nvGrpSpPr>
            <p:cNvPr id="24" name="Group 23">
              <a:extLst>
                <a:ext uri="{FF2B5EF4-FFF2-40B4-BE49-F238E27FC236}">
                  <a16:creationId xmlns:a16="http://schemas.microsoft.com/office/drawing/2014/main" id="{681DBFF4-C689-446C-810A-0B4EF72352B0}"/>
                </a:ext>
              </a:extLst>
            </p:cNvPr>
            <p:cNvGrpSpPr/>
            <p:nvPr/>
          </p:nvGrpSpPr>
          <p:grpSpPr>
            <a:xfrm>
              <a:off x="445825" y="6111372"/>
              <a:ext cx="1765303" cy="254942"/>
              <a:chOff x="445825" y="6111372"/>
              <a:chExt cx="1765303" cy="254942"/>
            </a:xfrm>
          </p:grpSpPr>
          <p:sp>
            <p:nvSpPr>
              <p:cNvPr id="33" name="TextBox 32">
                <a:extLst>
                  <a:ext uri="{FF2B5EF4-FFF2-40B4-BE49-F238E27FC236}">
                    <a16:creationId xmlns:a16="http://schemas.microsoft.com/office/drawing/2014/main" id="{ABB74C4F-31E0-4475-B46B-71141B861255}"/>
                  </a:ext>
                </a:extLst>
              </p:cNvPr>
              <p:cNvSpPr txBox="1"/>
              <p:nvPr/>
            </p:nvSpPr>
            <p:spPr>
              <a:xfrm>
                <a:off x="445825" y="6119863"/>
                <a:ext cx="439506" cy="246451"/>
              </a:xfrm>
              <a:prstGeom prst="rect">
                <a:avLst/>
              </a:prstGeom>
              <a:solidFill>
                <a:srgbClr val="006600"/>
              </a:solidFill>
            </p:spPr>
            <p:txBody>
              <a:bodyPr wrap="square" rtlCol="0">
                <a:spAutoFit/>
              </a:bodyPr>
              <a:lstStyle/>
              <a:p>
                <a:endParaRPr lang="en-US" dirty="0"/>
              </a:p>
            </p:txBody>
          </p:sp>
          <p:sp>
            <p:nvSpPr>
              <p:cNvPr id="34" name="TextBox 33">
                <a:extLst>
                  <a:ext uri="{FF2B5EF4-FFF2-40B4-BE49-F238E27FC236}">
                    <a16:creationId xmlns:a16="http://schemas.microsoft.com/office/drawing/2014/main" id="{9093A2FE-DDD8-41A4-8021-414E69A28454}"/>
                  </a:ext>
                </a:extLst>
              </p:cNvPr>
              <p:cNvSpPr txBox="1"/>
              <p:nvPr/>
            </p:nvSpPr>
            <p:spPr>
              <a:xfrm>
                <a:off x="915873" y="6111372"/>
                <a:ext cx="1295255" cy="246311"/>
              </a:xfrm>
              <a:prstGeom prst="rect">
                <a:avLst/>
              </a:prstGeom>
              <a:noFill/>
            </p:spPr>
            <p:txBody>
              <a:bodyPr wrap="square" rtlCol="0">
                <a:spAutoFit/>
              </a:bodyPr>
              <a:lstStyle/>
              <a:p>
                <a:r>
                  <a:rPr lang="en-US" sz="2000" dirty="0"/>
                  <a:t>= </a:t>
                </a:r>
                <a:r>
                  <a:rPr lang="en-US" sz="1600" dirty="0"/>
                  <a:t>Indivisible</a:t>
                </a:r>
              </a:p>
            </p:txBody>
          </p:sp>
        </p:grpSp>
        <p:grpSp>
          <p:nvGrpSpPr>
            <p:cNvPr id="26" name="Group 25">
              <a:extLst>
                <a:ext uri="{FF2B5EF4-FFF2-40B4-BE49-F238E27FC236}">
                  <a16:creationId xmlns:a16="http://schemas.microsoft.com/office/drawing/2014/main" id="{0B66508C-018B-4692-BCD3-B2A7BA57F062}"/>
                </a:ext>
              </a:extLst>
            </p:cNvPr>
            <p:cNvGrpSpPr/>
            <p:nvPr/>
          </p:nvGrpSpPr>
          <p:grpSpPr>
            <a:xfrm>
              <a:off x="1941083" y="6115938"/>
              <a:ext cx="1858957" cy="415157"/>
              <a:chOff x="1941083" y="6115938"/>
              <a:chExt cx="1858957" cy="415157"/>
            </a:xfrm>
          </p:grpSpPr>
          <p:sp>
            <p:nvSpPr>
              <p:cNvPr id="31" name="TextBox 30">
                <a:extLst>
                  <a:ext uri="{FF2B5EF4-FFF2-40B4-BE49-F238E27FC236}">
                    <a16:creationId xmlns:a16="http://schemas.microsoft.com/office/drawing/2014/main" id="{8D95035F-EAB6-45D8-864D-E5ED9210F717}"/>
                  </a:ext>
                </a:extLst>
              </p:cNvPr>
              <p:cNvSpPr txBox="1"/>
              <p:nvPr/>
            </p:nvSpPr>
            <p:spPr>
              <a:xfrm>
                <a:off x="1941083" y="6115938"/>
                <a:ext cx="508543" cy="250375"/>
              </a:xfrm>
              <a:prstGeom prst="rect">
                <a:avLst/>
              </a:prstGeom>
              <a:solidFill>
                <a:srgbClr val="99CC00"/>
              </a:solidFill>
            </p:spPr>
            <p:txBody>
              <a:bodyPr wrap="square" rtlCol="0">
                <a:spAutoFit/>
              </a:bodyPr>
              <a:lstStyle/>
              <a:p>
                <a:endParaRPr lang="en-US" dirty="0"/>
              </a:p>
            </p:txBody>
          </p:sp>
          <p:sp>
            <p:nvSpPr>
              <p:cNvPr id="32" name="TextBox 31">
                <a:extLst>
                  <a:ext uri="{FF2B5EF4-FFF2-40B4-BE49-F238E27FC236}">
                    <a16:creationId xmlns:a16="http://schemas.microsoft.com/office/drawing/2014/main" id="{568B79CC-97B5-4AA5-897B-347ECAB565A3}"/>
                  </a:ext>
                </a:extLst>
              </p:cNvPr>
              <p:cNvSpPr txBox="1"/>
              <p:nvPr/>
            </p:nvSpPr>
            <p:spPr>
              <a:xfrm>
                <a:off x="2504785" y="6133208"/>
                <a:ext cx="1295255" cy="397887"/>
              </a:xfrm>
              <a:prstGeom prst="rect">
                <a:avLst/>
              </a:prstGeom>
              <a:noFill/>
            </p:spPr>
            <p:txBody>
              <a:bodyPr wrap="square" rtlCol="0">
                <a:spAutoFit/>
              </a:bodyPr>
              <a:lstStyle/>
              <a:p>
                <a:r>
                  <a:rPr lang="en-US" sz="2000" dirty="0"/>
                  <a:t>= </a:t>
                </a:r>
                <a:r>
                  <a:rPr lang="en-US" sz="1600" dirty="0"/>
                  <a:t>Reinforcing</a:t>
                </a:r>
              </a:p>
            </p:txBody>
          </p:sp>
        </p:grpSp>
        <p:grpSp>
          <p:nvGrpSpPr>
            <p:cNvPr id="27" name="Group 26">
              <a:extLst>
                <a:ext uri="{FF2B5EF4-FFF2-40B4-BE49-F238E27FC236}">
                  <a16:creationId xmlns:a16="http://schemas.microsoft.com/office/drawing/2014/main" id="{FF5171F6-9607-4DE3-8BEA-D7A6EC4B037F}"/>
                </a:ext>
              </a:extLst>
            </p:cNvPr>
            <p:cNvGrpSpPr/>
            <p:nvPr/>
          </p:nvGrpSpPr>
          <p:grpSpPr>
            <a:xfrm>
              <a:off x="3796004" y="6139579"/>
              <a:ext cx="1718939" cy="246312"/>
              <a:chOff x="3796004" y="6139579"/>
              <a:chExt cx="1718939" cy="246312"/>
            </a:xfrm>
          </p:grpSpPr>
          <p:sp>
            <p:nvSpPr>
              <p:cNvPr id="29" name="TextBox 28">
                <a:extLst>
                  <a:ext uri="{FF2B5EF4-FFF2-40B4-BE49-F238E27FC236}">
                    <a16:creationId xmlns:a16="http://schemas.microsoft.com/office/drawing/2014/main" id="{0C96DB0F-ACB5-4947-BD53-4B1C62A82684}"/>
                  </a:ext>
                </a:extLst>
              </p:cNvPr>
              <p:cNvSpPr txBox="1"/>
              <p:nvPr/>
            </p:nvSpPr>
            <p:spPr>
              <a:xfrm>
                <a:off x="3796004" y="6139579"/>
                <a:ext cx="427721" cy="233105"/>
              </a:xfrm>
              <a:prstGeom prst="rect">
                <a:avLst/>
              </a:prstGeom>
              <a:solidFill>
                <a:srgbClr val="CCFF99"/>
              </a:solidFill>
            </p:spPr>
            <p:txBody>
              <a:bodyPr wrap="square" rtlCol="0">
                <a:spAutoFit/>
              </a:bodyPr>
              <a:lstStyle/>
              <a:p>
                <a:endParaRPr lang="en-US" dirty="0"/>
              </a:p>
            </p:txBody>
          </p:sp>
          <p:sp>
            <p:nvSpPr>
              <p:cNvPr id="30" name="TextBox 29">
                <a:extLst>
                  <a:ext uri="{FF2B5EF4-FFF2-40B4-BE49-F238E27FC236}">
                    <a16:creationId xmlns:a16="http://schemas.microsoft.com/office/drawing/2014/main" id="{B88DC400-CA46-4225-9969-46B9CF41A0F9}"/>
                  </a:ext>
                </a:extLst>
              </p:cNvPr>
              <p:cNvSpPr txBox="1"/>
              <p:nvPr/>
            </p:nvSpPr>
            <p:spPr>
              <a:xfrm>
                <a:off x="4219688" y="6139579"/>
                <a:ext cx="1295255" cy="246312"/>
              </a:xfrm>
              <a:prstGeom prst="rect">
                <a:avLst/>
              </a:prstGeom>
              <a:noFill/>
            </p:spPr>
            <p:txBody>
              <a:bodyPr wrap="square" rtlCol="0">
                <a:spAutoFit/>
              </a:bodyPr>
              <a:lstStyle/>
              <a:p>
                <a:r>
                  <a:rPr lang="en-US" sz="2000" dirty="0"/>
                  <a:t>= </a:t>
                </a:r>
                <a:r>
                  <a:rPr lang="en-US" sz="1600" dirty="0"/>
                  <a:t>Enabling</a:t>
                </a:r>
              </a:p>
            </p:txBody>
          </p:sp>
        </p:grpSp>
      </p:grpSp>
      <p:sp>
        <p:nvSpPr>
          <p:cNvPr id="2" name="Speech Bubble: Rectangle with Corners Rounded 1">
            <a:extLst>
              <a:ext uri="{FF2B5EF4-FFF2-40B4-BE49-F238E27FC236}">
                <a16:creationId xmlns:a16="http://schemas.microsoft.com/office/drawing/2014/main" id="{ACE03DCC-4498-4280-9B67-2FCC46264936}"/>
              </a:ext>
            </a:extLst>
          </p:cNvPr>
          <p:cNvSpPr/>
          <p:nvPr/>
        </p:nvSpPr>
        <p:spPr>
          <a:xfrm>
            <a:off x="5048544" y="318052"/>
            <a:ext cx="2057933" cy="1301930"/>
          </a:xfrm>
          <a:prstGeom prst="wedgeRoundRectCallout">
            <a:avLst>
              <a:gd name="adj1" fmla="val -47778"/>
              <a:gd name="adj2" fmla="val 134201"/>
              <a:gd name="adj3" fmla="val 16667"/>
            </a:avLst>
          </a:prstGeom>
          <a:solidFill>
            <a:srgbClr val="00660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b="1" dirty="0">
                <a:solidFill>
                  <a:schemeClr val="bg1"/>
                </a:solidFill>
              </a:rPr>
              <a:t>Girls education would reduce child marriage by 64% in SSA and West Asia</a:t>
            </a:r>
          </a:p>
        </p:txBody>
      </p:sp>
      <p:sp>
        <p:nvSpPr>
          <p:cNvPr id="36" name="Speech Bubble: Rectangle with Corners Rounded 35">
            <a:extLst>
              <a:ext uri="{FF2B5EF4-FFF2-40B4-BE49-F238E27FC236}">
                <a16:creationId xmlns:a16="http://schemas.microsoft.com/office/drawing/2014/main" id="{CFBD005B-C781-4DC1-B032-C6E0E6F33CBA}"/>
              </a:ext>
            </a:extLst>
          </p:cNvPr>
          <p:cNvSpPr/>
          <p:nvPr/>
        </p:nvSpPr>
        <p:spPr>
          <a:xfrm>
            <a:off x="1886720" y="204152"/>
            <a:ext cx="3010810" cy="1302321"/>
          </a:xfrm>
          <a:prstGeom prst="wedgeRoundRectCallout">
            <a:avLst>
              <a:gd name="adj1" fmla="val 3209"/>
              <a:gd name="adj2" fmla="val 144840"/>
              <a:gd name="adj3" fmla="val 16667"/>
            </a:avLst>
          </a:prstGeom>
          <a:solidFill>
            <a:srgbClr val="00660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b="1" dirty="0">
                <a:solidFill>
                  <a:schemeClr val="bg1"/>
                </a:solidFill>
              </a:rPr>
              <a:t>Each additional year of secondary school  is associated with a 43% reduction in HIV prevalence  among women 1990-2013</a:t>
            </a:r>
          </a:p>
        </p:txBody>
      </p:sp>
    </p:spTree>
    <p:extLst>
      <p:ext uri="{BB962C8B-B14F-4D97-AF65-F5344CB8AC3E}">
        <p14:creationId xmlns:p14="http://schemas.microsoft.com/office/powerpoint/2010/main" val="42396482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467544" y="2770387"/>
            <a:ext cx="1189130" cy="1195423"/>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36723" y="2738604"/>
            <a:ext cx="1197276" cy="1207197"/>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97150" y="2753757"/>
            <a:ext cx="1208339" cy="1201765"/>
          </a:xfrm>
          <a:prstGeom prst="rect">
            <a:avLst/>
          </a:prstGeom>
        </p:spPr>
      </p:pic>
      <p:sp>
        <p:nvSpPr>
          <p:cNvPr id="15" name="Rectangle 14"/>
          <p:cNvSpPr/>
          <p:nvPr/>
        </p:nvSpPr>
        <p:spPr>
          <a:xfrm>
            <a:off x="2504082" y="887105"/>
            <a:ext cx="4488336" cy="9902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alibri"/>
                <a:ea typeface="+mn-ea"/>
                <a:cs typeface="+mn-cs"/>
              </a:rPr>
              <a:t>Eliminate gender disparities in education </a:t>
            </a:r>
            <a:r>
              <a:rPr kumimoji="0" lang="en-US" sz="1800" b="0" i="0" u="none" strike="noStrike" kern="1200" cap="none" spc="0" normalizeH="0" baseline="0" noProof="0" dirty="0">
                <a:ln>
                  <a:noFill/>
                </a:ln>
                <a:solidFill>
                  <a:prstClr val="white"/>
                </a:solidFill>
                <a:effectLst/>
                <a:uLnTx/>
                <a:uFillTx/>
                <a:latin typeface="Calibri"/>
                <a:ea typeface="+mn-ea"/>
                <a:cs typeface="+mn-cs"/>
              </a:rPr>
              <a:t>(Goal 4, Target 5)</a:t>
            </a:r>
          </a:p>
        </p:txBody>
      </p:sp>
      <p:cxnSp>
        <p:nvCxnSpPr>
          <p:cNvPr id="18" name="Straight Arrow Connector 17"/>
          <p:cNvCxnSpPr>
            <a:cxnSpLocks/>
            <a:stCxn id="15" idx="2"/>
            <a:endCxn id="5" idx="0"/>
          </p:cNvCxnSpPr>
          <p:nvPr/>
        </p:nvCxnSpPr>
        <p:spPr>
          <a:xfrm flipH="1">
            <a:off x="1062109" y="1877305"/>
            <a:ext cx="3686141" cy="893082"/>
          </a:xfrm>
          <a:prstGeom prst="straightConnector1">
            <a:avLst/>
          </a:prstGeom>
          <a:ln w="2222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15" idx="2"/>
          </p:cNvCxnSpPr>
          <p:nvPr/>
        </p:nvCxnSpPr>
        <p:spPr>
          <a:xfrm flipH="1">
            <a:off x="2848282" y="1877305"/>
            <a:ext cx="1899968" cy="893082"/>
          </a:xfrm>
          <a:prstGeom prst="straightConnector1">
            <a:avLst/>
          </a:prstGeom>
          <a:ln w="2222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cxnSpLocks/>
            <a:stCxn id="15" idx="2"/>
            <a:endCxn id="10" idx="0"/>
          </p:cNvCxnSpPr>
          <p:nvPr/>
        </p:nvCxnSpPr>
        <p:spPr>
          <a:xfrm flipH="1">
            <a:off x="3901320" y="1877305"/>
            <a:ext cx="846930" cy="876452"/>
          </a:xfrm>
          <a:prstGeom prst="straightConnector1">
            <a:avLst/>
          </a:prstGeom>
          <a:ln w="2222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cxnSpLocks/>
            <a:stCxn id="15" idx="2"/>
            <a:endCxn id="8" idx="0"/>
          </p:cNvCxnSpPr>
          <p:nvPr/>
        </p:nvCxnSpPr>
        <p:spPr>
          <a:xfrm>
            <a:off x="4748250" y="1877305"/>
            <a:ext cx="687111" cy="861299"/>
          </a:xfrm>
          <a:prstGeom prst="straightConnector1">
            <a:avLst/>
          </a:prstGeom>
          <a:ln w="2222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cxnSpLocks/>
            <a:stCxn id="15" idx="2"/>
            <a:endCxn id="47" idx="0"/>
          </p:cNvCxnSpPr>
          <p:nvPr/>
        </p:nvCxnSpPr>
        <p:spPr>
          <a:xfrm>
            <a:off x="4748250" y="1877305"/>
            <a:ext cx="2106655" cy="849126"/>
          </a:xfrm>
          <a:prstGeom prst="straightConnector1">
            <a:avLst/>
          </a:prstGeom>
          <a:ln w="2222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35" name="Picture 34"/>
          <p:cNvPicPr>
            <a:picLocks noChangeAspect="1"/>
          </p:cNvPicPr>
          <p:nvPr/>
        </p:nvPicPr>
        <p:blipFill>
          <a:blip r:embed="rId6"/>
          <a:stretch>
            <a:fillRect/>
          </a:stretch>
        </p:blipFill>
        <p:spPr>
          <a:xfrm>
            <a:off x="1886719" y="2777804"/>
            <a:ext cx="1188322" cy="1195326"/>
          </a:xfrm>
          <a:prstGeom prst="rect">
            <a:avLst/>
          </a:prstGeom>
        </p:spPr>
      </p:pic>
      <p:pic>
        <p:nvPicPr>
          <p:cNvPr id="47" name="Picture 6" descr="Goal 8 Decent Work and Economic Growth">
            <a:extLst>
              <a:ext uri="{FF2B5EF4-FFF2-40B4-BE49-F238E27FC236}">
                <a16:creationId xmlns:a16="http://schemas.microsoft.com/office/drawing/2014/main" id="{D4840DDA-89AE-4800-8B85-37A8F0A2FBC8}"/>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284146" y="2726431"/>
            <a:ext cx="1141517" cy="1187285"/>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47">
            <a:extLst>
              <a:ext uri="{FF2B5EF4-FFF2-40B4-BE49-F238E27FC236}">
                <a16:creationId xmlns:a16="http://schemas.microsoft.com/office/drawing/2014/main" id="{6CCB1785-3F16-4E9E-9173-26980A45AAB9}"/>
              </a:ext>
            </a:extLst>
          </p:cNvPr>
          <p:cNvPicPr>
            <a:picLocks noChangeAspect="1"/>
          </p:cNvPicPr>
          <p:nvPr/>
        </p:nvPicPr>
        <p:blipFill>
          <a:blip r:embed="rId8"/>
          <a:stretch>
            <a:fillRect/>
          </a:stretch>
        </p:blipFill>
        <p:spPr>
          <a:xfrm>
            <a:off x="7785645" y="2758223"/>
            <a:ext cx="1167958" cy="1167958"/>
          </a:xfrm>
          <a:prstGeom prst="rect">
            <a:avLst/>
          </a:prstGeom>
        </p:spPr>
      </p:pic>
      <p:cxnSp>
        <p:nvCxnSpPr>
          <p:cNvPr id="58" name="Straight Arrow Connector 57">
            <a:extLst>
              <a:ext uri="{FF2B5EF4-FFF2-40B4-BE49-F238E27FC236}">
                <a16:creationId xmlns:a16="http://schemas.microsoft.com/office/drawing/2014/main" id="{DE7D58DA-712F-405E-999E-A2638885AAB0}"/>
              </a:ext>
            </a:extLst>
          </p:cNvPr>
          <p:cNvCxnSpPr>
            <a:cxnSpLocks/>
            <a:stCxn id="15" idx="2"/>
            <a:endCxn id="48" idx="0"/>
          </p:cNvCxnSpPr>
          <p:nvPr/>
        </p:nvCxnSpPr>
        <p:spPr>
          <a:xfrm>
            <a:off x="4748250" y="1877305"/>
            <a:ext cx="3621374" cy="880918"/>
          </a:xfrm>
          <a:prstGeom prst="straightConnector1">
            <a:avLst/>
          </a:prstGeom>
          <a:ln w="2222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A12A54E5-CE44-434C-97CF-D4DD4DFEE3EC}"/>
              </a:ext>
            </a:extLst>
          </p:cNvPr>
          <p:cNvGrpSpPr/>
          <p:nvPr/>
        </p:nvGrpSpPr>
        <p:grpSpPr>
          <a:xfrm>
            <a:off x="540378" y="5049300"/>
            <a:ext cx="6411947" cy="681800"/>
            <a:chOff x="445825" y="6111372"/>
            <a:chExt cx="5069118" cy="419723"/>
          </a:xfrm>
        </p:grpSpPr>
        <p:grpSp>
          <p:nvGrpSpPr>
            <p:cNvPr id="24" name="Group 23">
              <a:extLst>
                <a:ext uri="{FF2B5EF4-FFF2-40B4-BE49-F238E27FC236}">
                  <a16:creationId xmlns:a16="http://schemas.microsoft.com/office/drawing/2014/main" id="{681DBFF4-C689-446C-810A-0B4EF72352B0}"/>
                </a:ext>
              </a:extLst>
            </p:cNvPr>
            <p:cNvGrpSpPr/>
            <p:nvPr/>
          </p:nvGrpSpPr>
          <p:grpSpPr>
            <a:xfrm>
              <a:off x="445825" y="6111372"/>
              <a:ext cx="1765303" cy="254942"/>
              <a:chOff x="445825" y="6111372"/>
              <a:chExt cx="1765303" cy="254942"/>
            </a:xfrm>
          </p:grpSpPr>
          <p:sp>
            <p:nvSpPr>
              <p:cNvPr id="33" name="TextBox 32">
                <a:extLst>
                  <a:ext uri="{FF2B5EF4-FFF2-40B4-BE49-F238E27FC236}">
                    <a16:creationId xmlns:a16="http://schemas.microsoft.com/office/drawing/2014/main" id="{ABB74C4F-31E0-4475-B46B-71141B861255}"/>
                  </a:ext>
                </a:extLst>
              </p:cNvPr>
              <p:cNvSpPr txBox="1"/>
              <p:nvPr/>
            </p:nvSpPr>
            <p:spPr>
              <a:xfrm>
                <a:off x="445825" y="6119863"/>
                <a:ext cx="439506" cy="246451"/>
              </a:xfrm>
              <a:prstGeom prst="rect">
                <a:avLst/>
              </a:prstGeom>
              <a:solidFill>
                <a:srgbClr val="006600"/>
              </a:solidFill>
            </p:spPr>
            <p:txBody>
              <a:bodyPr wrap="square" rtlCol="0">
                <a:spAutoFit/>
              </a:bodyPr>
              <a:lstStyle/>
              <a:p>
                <a:endParaRPr lang="en-US" dirty="0"/>
              </a:p>
            </p:txBody>
          </p:sp>
          <p:sp>
            <p:nvSpPr>
              <p:cNvPr id="34" name="TextBox 33">
                <a:extLst>
                  <a:ext uri="{FF2B5EF4-FFF2-40B4-BE49-F238E27FC236}">
                    <a16:creationId xmlns:a16="http://schemas.microsoft.com/office/drawing/2014/main" id="{9093A2FE-DDD8-41A4-8021-414E69A28454}"/>
                  </a:ext>
                </a:extLst>
              </p:cNvPr>
              <p:cNvSpPr txBox="1"/>
              <p:nvPr/>
            </p:nvSpPr>
            <p:spPr>
              <a:xfrm>
                <a:off x="915873" y="6111372"/>
                <a:ext cx="1295255" cy="246311"/>
              </a:xfrm>
              <a:prstGeom prst="rect">
                <a:avLst/>
              </a:prstGeom>
              <a:noFill/>
            </p:spPr>
            <p:txBody>
              <a:bodyPr wrap="square" rtlCol="0">
                <a:spAutoFit/>
              </a:bodyPr>
              <a:lstStyle/>
              <a:p>
                <a:r>
                  <a:rPr lang="en-US" sz="2000" dirty="0"/>
                  <a:t>= </a:t>
                </a:r>
                <a:r>
                  <a:rPr lang="en-US" sz="1600" dirty="0"/>
                  <a:t>Indivisible</a:t>
                </a:r>
              </a:p>
            </p:txBody>
          </p:sp>
        </p:grpSp>
        <p:grpSp>
          <p:nvGrpSpPr>
            <p:cNvPr id="26" name="Group 25">
              <a:extLst>
                <a:ext uri="{FF2B5EF4-FFF2-40B4-BE49-F238E27FC236}">
                  <a16:creationId xmlns:a16="http://schemas.microsoft.com/office/drawing/2014/main" id="{0B66508C-018B-4692-BCD3-B2A7BA57F062}"/>
                </a:ext>
              </a:extLst>
            </p:cNvPr>
            <p:cNvGrpSpPr/>
            <p:nvPr/>
          </p:nvGrpSpPr>
          <p:grpSpPr>
            <a:xfrm>
              <a:off x="1941083" y="6115938"/>
              <a:ext cx="1858957" cy="415157"/>
              <a:chOff x="1941083" y="6115938"/>
              <a:chExt cx="1858957" cy="415157"/>
            </a:xfrm>
          </p:grpSpPr>
          <p:sp>
            <p:nvSpPr>
              <p:cNvPr id="31" name="TextBox 30">
                <a:extLst>
                  <a:ext uri="{FF2B5EF4-FFF2-40B4-BE49-F238E27FC236}">
                    <a16:creationId xmlns:a16="http://schemas.microsoft.com/office/drawing/2014/main" id="{8D95035F-EAB6-45D8-864D-E5ED9210F717}"/>
                  </a:ext>
                </a:extLst>
              </p:cNvPr>
              <p:cNvSpPr txBox="1"/>
              <p:nvPr/>
            </p:nvSpPr>
            <p:spPr>
              <a:xfrm>
                <a:off x="1941083" y="6115938"/>
                <a:ext cx="508543" cy="227365"/>
              </a:xfrm>
              <a:prstGeom prst="rect">
                <a:avLst/>
              </a:prstGeom>
              <a:solidFill>
                <a:srgbClr val="99CC00"/>
              </a:solidFill>
            </p:spPr>
            <p:txBody>
              <a:bodyPr wrap="square" rtlCol="0">
                <a:spAutoFit/>
              </a:bodyPr>
              <a:lstStyle/>
              <a:p>
                <a:endParaRPr lang="en-US" dirty="0">
                  <a:highlight>
                    <a:srgbClr val="CCFF99"/>
                  </a:highlight>
                </a:endParaRPr>
              </a:p>
            </p:txBody>
          </p:sp>
          <p:sp>
            <p:nvSpPr>
              <p:cNvPr id="32" name="TextBox 31">
                <a:extLst>
                  <a:ext uri="{FF2B5EF4-FFF2-40B4-BE49-F238E27FC236}">
                    <a16:creationId xmlns:a16="http://schemas.microsoft.com/office/drawing/2014/main" id="{568B79CC-97B5-4AA5-897B-347ECAB565A3}"/>
                  </a:ext>
                </a:extLst>
              </p:cNvPr>
              <p:cNvSpPr txBox="1"/>
              <p:nvPr/>
            </p:nvSpPr>
            <p:spPr>
              <a:xfrm>
                <a:off x="2504785" y="6133208"/>
                <a:ext cx="1295255" cy="397887"/>
              </a:xfrm>
              <a:prstGeom prst="rect">
                <a:avLst/>
              </a:prstGeom>
              <a:noFill/>
            </p:spPr>
            <p:txBody>
              <a:bodyPr wrap="square" rtlCol="0">
                <a:spAutoFit/>
              </a:bodyPr>
              <a:lstStyle/>
              <a:p>
                <a:r>
                  <a:rPr lang="en-US" sz="2000" dirty="0"/>
                  <a:t>= </a:t>
                </a:r>
                <a:r>
                  <a:rPr lang="en-US" sz="1600" dirty="0"/>
                  <a:t>Reinforcing</a:t>
                </a:r>
              </a:p>
            </p:txBody>
          </p:sp>
        </p:grpSp>
        <p:grpSp>
          <p:nvGrpSpPr>
            <p:cNvPr id="27" name="Group 26">
              <a:extLst>
                <a:ext uri="{FF2B5EF4-FFF2-40B4-BE49-F238E27FC236}">
                  <a16:creationId xmlns:a16="http://schemas.microsoft.com/office/drawing/2014/main" id="{FF5171F6-9607-4DE3-8BEA-D7A6EC4B037F}"/>
                </a:ext>
              </a:extLst>
            </p:cNvPr>
            <p:cNvGrpSpPr/>
            <p:nvPr/>
          </p:nvGrpSpPr>
          <p:grpSpPr>
            <a:xfrm>
              <a:off x="3796004" y="6139579"/>
              <a:ext cx="1718939" cy="246312"/>
              <a:chOff x="3796004" y="6139579"/>
              <a:chExt cx="1718939" cy="246312"/>
            </a:xfrm>
          </p:grpSpPr>
          <p:sp>
            <p:nvSpPr>
              <p:cNvPr id="29" name="TextBox 28">
                <a:extLst>
                  <a:ext uri="{FF2B5EF4-FFF2-40B4-BE49-F238E27FC236}">
                    <a16:creationId xmlns:a16="http://schemas.microsoft.com/office/drawing/2014/main" id="{0C96DB0F-ACB5-4947-BD53-4B1C62A82684}"/>
                  </a:ext>
                </a:extLst>
              </p:cNvPr>
              <p:cNvSpPr txBox="1"/>
              <p:nvPr/>
            </p:nvSpPr>
            <p:spPr>
              <a:xfrm>
                <a:off x="3796004" y="6139579"/>
                <a:ext cx="427721" cy="233105"/>
              </a:xfrm>
              <a:prstGeom prst="rect">
                <a:avLst/>
              </a:prstGeom>
              <a:solidFill>
                <a:srgbClr val="CCFF99"/>
              </a:solidFill>
            </p:spPr>
            <p:txBody>
              <a:bodyPr wrap="square" rtlCol="0">
                <a:spAutoFit/>
              </a:bodyPr>
              <a:lstStyle/>
              <a:p>
                <a:endParaRPr lang="en-US" dirty="0"/>
              </a:p>
            </p:txBody>
          </p:sp>
          <p:sp>
            <p:nvSpPr>
              <p:cNvPr id="30" name="TextBox 29">
                <a:extLst>
                  <a:ext uri="{FF2B5EF4-FFF2-40B4-BE49-F238E27FC236}">
                    <a16:creationId xmlns:a16="http://schemas.microsoft.com/office/drawing/2014/main" id="{B88DC400-CA46-4225-9969-46B9CF41A0F9}"/>
                  </a:ext>
                </a:extLst>
              </p:cNvPr>
              <p:cNvSpPr txBox="1"/>
              <p:nvPr/>
            </p:nvSpPr>
            <p:spPr>
              <a:xfrm>
                <a:off x="4219688" y="6139579"/>
                <a:ext cx="1295255" cy="246312"/>
              </a:xfrm>
              <a:prstGeom prst="rect">
                <a:avLst/>
              </a:prstGeom>
              <a:noFill/>
            </p:spPr>
            <p:txBody>
              <a:bodyPr wrap="square" rtlCol="0">
                <a:spAutoFit/>
              </a:bodyPr>
              <a:lstStyle/>
              <a:p>
                <a:r>
                  <a:rPr lang="en-US" sz="2000" dirty="0"/>
                  <a:t>= </a:t>
                </a:r>
                <a:r>
                  <a:rPr lang="en-US" sz="1600" dirty="0"/>
                  <a:t>Enabling</a:t>
                </a:r>
              </a:p>
            </p:txBody>
          </p:sp>
        </p:grpSp>
      </p:grpSp>
      <p:sp>
        <p:nvSpPr>
          <p:cNvPr id="2" name="Speech Bubble: Rectangle with Corners Rounded 1">
            <a:extLst>
              <a:ext uri="{FF2B5EF4-FFF2-40B4-BE49-F238E27FC236}">
                <a16:creationId xmlns:a16="http://schemas.microsoft.com/office/drawing/2014/main" id="{ACE03DCC-4498-4280-9B67-2FCC46264936}"/>
              </a:ext>
            </a:extLst>
          </p:cNvPr>
          <p:cNvSpPr/>
          <p:nvPr/>
        </p:nvSpPr>
        <p:spPr>
          <a:xfrm>
            <a:off x="5354837" y="198704"/>
            <a:ext cx="1858618" cy="1123122"/>
          </a:xfrm>
          <a:prstGeom prst="wedgeRoundRectCallout">
            <a:avLst>
              <a:gd name="adj1" fmla="val -41689"/>
              <a:gd name="adj2" fmla="val 175775"/>
              <a:gd name="adj3" fmla="val 16667"/>
            </a:avLst>
          </a:prstGeom>
          <a:solidFill>
            <a:srgbClr val="00660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400" b="1" dirty="0">
                <a:solidFill>
                  <a:schemeClr val="bg1"/>
                </a:solidFill>
              </a:rPr>
              <a:t>Girls education would reduce child marriage by 64% in SSA and West Asia</a:t>
            </a:r>
          </a:p>
        </p:txBody>
      </p:sp>
      <p:sp>
        <p:nvSpPr>
          <p:cNvPr id="4" name="Speech Bubble: Rectangle with Corners Rounded 3">
            <a:extLst>
              <a:ext uri="{FF2B5EF4-FFF2-40B4-BE49-F238E27FC236}">
                <a16:creationId xmlns:a16="http://schemas.microsoft.com/office/drawing/2014/main" id="{F547E7AD-8414-4FD0-9F0B-C180E6802D8C}"/>
              </a:ext>
            </a:extLst>
          </p:cNvPr>
          <p:cNvSpPr/>
          <p:nvPr/>
        </p:nvSpPr>
        <p:spPr>
          <a:xfrm>
            <a:off x="105916" y="1034338"/>
            <a:ext cx="2215847" cy="1113261"/>
          </a:xfrm>
          <a:prstGeom prst="wedgeRoundRectCallout">
            <a:avLst>
              <a:gd name="adj1" fmla="val -13208"/>
              <a:gd name="adj2" fmla="val 104461"/>
              <a:gd name="adj3" fmla="val 16667"/>
            </a:avLst>
          </a:prstGeom>
          <a:solidFill>
            <a:srgbClr val="99CC0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400" b="1" dirty="0">
                <a:solidFill>
                  <a:schemeClr val="tx1"/>
                </a:solidFill>
              </a:rPr>
              <a:t>An extra year of secondary school for girls increases her future wages by 10-20%</a:t>
            </a:r>
          </a:p>
        </p:txBody>
      </p:sp>
      <p:sp>
        <p:nvSpPr>
          <p:cNvPr id="36" name="Speech Bubble: Rectangle with Corners Rounded 35">
            <a:extLst>
              <a:ext uri="{FF2B5EF4-FFF2-40B4-BE49-F238E27FC236}">
                <a16:creationId xmlns:a16="http://schemas.microsoft.com/office/drawing/2014/main" id="{9F4DCF33-652C-4801-85E9-AA61BD938F14}"/>
              </a:ext>
            </a:extLst>
          </p:cNvPr>
          <p:cNvSpPr/>
          <p:nvPr/>
        </p:nvSpPr>
        <p:spPr>
          <a:xfrm>
            <a:off x="2504082" y="204152"/>
            <a:ext cx="2393447" cy="1302321"/>
          </a:xfrm>
          <a:prstGeom prst="wedgeRoundRectCallout">
            <a:avLst>
              <a:gd name="adj1" fmla="val 3209"/>
              <a:gd name="adj2" fmla="val 144840"/>
              <a:gd name="adj3" fmla="val 16667"/>
            </a:avLst>
          </a:prstGeom>
          <a:solidFill>
            <a:srgbClr val="00660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400" b="1" dirty="0">
                <a:solidFill>
                  <a:schemeClr val="bg1"/>
                </a:solidFill>
              </a:rPr>
              <a:t>Each additional year of secondary school  is associated with a 43% reduction in HIV prevalence  among women 1990-2013</a:t>
            </a:r>
          </a:p>
        </p:txBody>
      </p:sp>
    </p:spTree>
    <p:extLst>
      <p:ext uri="{BB962C8B-B14F-4D97-AF65-F5344CB8AC3E}">
        <p14:creationId xmlns:p14="http://schemas.microsoft.com/office/powerpoint/2010/main" val="13532563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467544" y="2770387"/>
            <a:ext cx="1189130" cy="1195423"/>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36723" y="2738604"/>
            <a:ext cx="1197276" cy="1207197"/>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97150" y="2753757"/>
            <a:ext cx="1208339" cy="1201765"/>
          </a:xfrm>
          <a:prstGeom prst="rect">
            <a:avLst/>
          </a:prstGeom>
        </p:spPr>
      </p:pic>
      <p:sp>
        <p:nvSpPr>
          <p:cNvPr id="15" name="Rectangle 14"/>
          <p:cNvSpPr/>
          <p:nvPr/>
        </p:nvSpPr>
        <p:spPr>
          <a:xfrm>
            <a:off x="2504082" y="887105"/>
            <a:ext cx="4488336" cy="9902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alibri"/>
                <a:ea typeface="+mn-ea"/>
                <a:cs typeface="+mn-cs"/>
              </a:rPr>
              <a:t>Eliminate gender disparities in education </a:t>
            </a:r>
            <a:r>
              <a:rPr kumimoji="0" lang="en-US" sz="1800" b="0" i="0" u="none" strike="noStrike" kern="1200" cap="none" spc="0" normalizeH="0" baseline="0" noProof="0" dirty="0">
                <a:ln>
                  <a:noFill/>
                </a:ln>
                <a:solidFill>
                  <a:prstClr val="white"/>
                </a:solidFill>
                <a:effectLst/>
                <a:uLnTx/>
                <a:uFillTx/>
                <a:latin typeface="Calibri"/>
                <a:ea typeface="+mn-ea"/>
                <a:cs typeface="+mn-cs"/>
              </a:rPr>
              <a:t>(Goal 4, Target 5)</a:t>
            </a:r>
          </a:p>
        </p:txBody>
      </p:sp>
      <p:cxnSp>
        <p:nvCxnSpPr>
          <p:cNvPr id="18" name="Straight Arrow Connector 17"/>
          <p:cNvCxnSpPr>
            <a:cxnSpLocks/>
            <a:stCxn id="15" idx="2"/>
            <a:endCxn id="5" idx="0"/>
          </p:cNvCxnSpPr>
          <p:nvPr/>
        </p:nvCxnSpPr>
        <p:spPr>
          <a:xfrm flipH="1">
            <a:off x="1062109" y="1877305"/>
            <a:ext cx="3686141" cy="893082"/>
          </a:xfrm>
          <a:prstGeom prst="straightConnector1">
            <a:avLst/>
          </a:prstGeom>
          <a:ln w="2222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15" idx="2"/>
          </p:cNvCxnSpPr>
          <p:nvPr/>
        </p:nvCxnSpPr>
        <p:spPr>
          <a:xfrm flipH="1">
            <a:off x="2848282" y="1877305"/>
            <a:ext cx="1899968" cy="893082"/>
          </a:xfrm>
          <a:prstGeom prst="straightConnector1">
            <a:avLst/>
          </a:prstGeom>
          <a:ln w="2222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cxnSpLocks/>
            <a:stCxn id="15" idx="2"/>
            <a:endCxn id="10" idx="0"/>
          </p:cNvCxnSpPr>
          <p:nvPr/>
        </p:nvCxnSpPr>
        <p:spPr>
          <a:xfrm flipH="1">
            <a:off x="3901320" y="1877305"/>
            <a:ext cx="846930" cy="876452"/>
          </a:xfrm>
          <a:prstGeom prst="straightConnector1">
            <a:avLst/>
          </a:prstGeom>
          <a:ln w="2222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cxnSpLocks/>
            <a:stCxn id="15" idx="2"/>
            <a:endCxn id="8" idx="0"/>
          </p:cNvCxnSpPr>
          <p:nvPr/>
        </p:nvCxnSpPr>
        <p:spPr>
          <a:xfrm>
            <a:off x="4748250" y="1877305"/>
            <a:ext cx="687111" cy="861299"/>
          </a:xfrm>
          <a:prstGeom prst="straightConnector1">
            <a:avLst/>
          </a:prstGeom>
          <a:ln w="2222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cxnSpLocks/>
            <a:stCxn id="15" idx="2"/>
            <a:endCxn id="47" idx="0"/>
          </p:cNvCxnSpPr>
          <p:nvPr/>
        </p:nvCxnSpPr>
        <p:spPr>
          <a:xfrm>
            <a:off x="4748250" y="1877305"/>
            <a:ext cx="2106655" cy="849126"/>
          </a:xfrm>
          <a:prstGeom prst="straightConnector1">
            <a:avLst/>
          </a:prstGeom>
          <a:ln w="2222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35" name="Picture 34"/>
          <p:cNvPicPr>
            <a:picLocks noChangeAspect="1"/>
          </p:cNvPicPr>
          <p:nvPr/>
        </p:nvPicPr>
        <p:blipFill>
          <a:blip r:embed="rId6"/>
          <a:stretch>
            <a:fillRect/>
          </a:stretch>
        </p:blipFill>
        <p:spPr>
          <a:xfrm>
            <a:off x="1886719" y="2777804"/>
            <a:ext cx="1188322" cy="1195326"/>
          </a:xfrm>
          <a:prstGeom prst="rect">
            <a:avLst/>
          </a:prstGeom>
        </p:spPr>
      </p:pic>
      <p:pic>
        <p:nvPicPr>
          <p:cNvPr id="47" name="Picture 6" descr="Goal 8 Decent Work and Economic Growth">
            <a:extLst>
              <a:ext uri="{FF2B5EF4-FFF2-40B4-BE49-F238E27FC236}">
                <a16:creationId xmlns:a16="http://schemas.microsoft.com/office/drawing/2014/main" id="{D4840DDA-89AE-4800-8B85-37A8F0A2FBC8}"/>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284146" y="2726431"/>
            <a:ext cx="1141517" cy="1187285"/>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47">
            <a:extLst>
              <a:ext uri="{FF2B5EF4-FFF2-40B4-BE49-F238E27FC236}">
                <a16:creationId xmlns:a16="http://schemas.microsoft.com/office/drawing/2014/main" id="{6CCB1785-3F16-4E9E-9173-26980A45AAB9}"/>
              </a:ext>
            </a:extLst>
          </p:cNvPr>
          <p:cNvPicPr>
            <a:picLocks noChangeAspect="1"/>
          </p:cNvPicPr>
          <p:nvPr/>
        </p:nvPicPr>
        <p:blipFill>
          <a:blip r:embed="rId8"/>
          <a:stretch>
            <a:fillRect/>
          </a:stretch>
        </p:blipFill>
        <p:spPr>
          <a:xfrm>
            <a:off x="7785645" y="2758223"/>
            <a:ext cx="1167958" cy="1167958"/>
          </a:xfrm>
          <a:prstGeom prst="rect">
            <a:avLst/>
          </a:prstGeom>
        </p:spPr>
      </p:pic>
      <p:cxnSp>
        <p:nvCxnSpPr>
          <p:cNvPr id="58" name="Straight Arrow Connector 57">
            <a:extLst>
              <a:ext uri="{FF2B5EF4-FFF2-40B4-BE49-F238E27FC236}">
                <a16:creationId xmlns:a16="http://schemas.microsoft.com/office/drawing/2014/main" id="{DE7D58DA-712F-405E-999E-A2638885AAB0}"/>
              </a:ext>
            </a:extLst>
          </p:cNvPr>
          <p:cNvCxnSpPr>
            <a:cxnSpLocks/>
            <a:stCxn id="15" idx="2"/>
            <a:endCxn id="48" idx="0"/>
          </p:cNvCxnSpPr>
          <p:nvPr/>
        </p:nvCxnSpPr>
        <p:spPr>
          <a:xfrm>
            <a:off x="4748250" y="1877305"/>
            <a:ext cx="3621374" cy="880918"/>
          </a:xfrm>
          <a:prstGeom prst="straightConnector1">
            <a:avLst/>
          </a:prstGeom>
          <a:ln w="2222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A12A54E5-CE44-434C-97CF-D4DD4DFEE3EC}"/>
              </a:ext>
            </a:extLst>
          </p:cNvPr>
          <p:cNvGrpSpPr/>
          <p:nvPr/>
        </p:nvGrpSpPr>
        <p:grpSpPr>
          <a:xfrm>
            <a:off x="442957" y="5754978"/>
            <a:ext cx="6411947" cy="681800"/>
            <a:chOff x="445825" y="6111372"/>
            <a:chExt cx="5069118" cy="419723"/>
          </a:xfrm>
        </p:grpSpPr>
        <p:grpSp>
          <p:nvGrpSpPr>
            <p:cNvPr id="24" name="Group 23">
              <a:extLst>
                <a:ext uri="{FF2B5EF4-FFF2-40B4-BE49-F238E27FC236}">
                  <a16:creationId xmlns:a16="http://schemas.microsoft.com/office/drawing/2014/main" id="{681DBFF4-C689-446C-810A-0B4EF72352B0}"/>
                </a:ext>
              </a:extLst>
            </p:cNvPr>
            <p:cNvGrpSpPr/>
            <p:nvPr/>
          </p:nvGrpSpPr>
          <p:grpSpPr>
            <a:xfrm>
              <a:off x="445825" y="6111372"/>
              <a:ext cx="1765303" cy="254942"/>
              <a:chOff x="445825" y="6111372"/>
              <a:chExt cx="1765303" cy="254942"/>
            </a:xfrm>
          </p:grpSpPr>
          <p:sp>
            <p:nvSpPr>
              <p:cNvPr id="33" name="TextBox 32">
                <a:extLst>
                  <a:ext uri="{FF2B5EF4-FFF2-40B4-BE49-F238E27FC236}">
                    <a16:creationId xmlns:a16="http://schemas.microsoft.com/office/drawing/2014/main" id="{ABB74C4F-31E0-4475-B46B-71141B861255}"/>
                  </a:ext>
                </a:extLst>
              </p:cNvPr>
              <p:cNvSpPr txBox="1"/>
              <p:nvPr/>
            </p:nvSpPr>
            <p:spPr>
              <a:xfrm>
                <a:off x="445825" y="6119863"/>
                <a:ext cx="439506" cy="246451"/>
              </a:xfrm>
              <a:prstGeom prst="rect">
                <a:avLst/>
              </a:prstGeom>
              <a:solidFill>
                <a:srgbClr val="006600"/>
              </a:solidFill>
            </p:spPr>
            <p:txBody>
              <a:bodyPr wrap="square" rtlCol="0">
                <a:spAutoFit/>
              </a:bodyPr>
              <a:lstStyle/>
              <a:p>
                <a:endParaRPr lang="en-US" dirty="0"/>
              </a:p>
            </p:txBody>
          </p:sp>
          <p:sp>
            <p:nvSpPr>
              <p:cNvPr id="34" name="TextBox 33">
                <a:extLst>
                  <a:ext uri="{FF2B5EF4-FFF2-40B4-BE49-F238E27FC236}">
                    <a16:creationId xmlns:a16="http://schemas.microsoft.com/office/drawing/2014/main" id="{9093A2FE-DDD8-41A4-8021-414E69A28454}"/>
                  </a:ext>
                </a:extLst>
              </p:cNvPr>
              <p:cNvSpPr txBox="1"/>
              <p:nvPr/>
            </p:nvSpPr>
            <p:spPr>
              <a:xfrm>
                <a:off x="915873" y="6111372"/>
                <a:ext cx="1295255" cy="246311"/>
              </a:xfrm>
              <a:prstGeom prst="rect">
                <a:avLst/>
              </a:prstGeom>
              <a:noFill/>
            </p:spPr>
            <p:txBody>
              <a:bodyPr wrap="square" rtlCol="0">
                <a:spAutoFit/>
              </a:bodyPr>
              <a:lstStyle/>
              <a:p>
                <a:r>
                  <a:rPr lang="en-US" sz="2000" dirty="0"/>
                  <a:t>= </a:t>
                </a:r>
                <a:r>
                  <a:rPr lang="en-US" sz="1600" dirty="0"/>
                  <a:t>Indivisible</a:t>
                </a:r>
              </a:p>
            </p:txBody>
          </p:sp>
        </p:grpSp>
        <p:grpSp>
          <p:nvGrpSpPr>
            <p:cNvPr id="26" name="Group 25">
              <a:extLst>
                <a:ext uri="{FF2B5EF4-FFF2-40B4-BE49-F238E27FC236}">
                  <a16:creationId xmlns:a16="http://schemas.microsoft.com/office/drawing/2014/main" id="{0B66508C-018B-4692-BCD3-B2A7BA57F062}"/>
                </a:ext>
              </a:extLst>
            </p:cNvPr>
            <p:cNvGrpSpPr/>
            <p:nvPr/>
          </p:nvGrpSpPr>
          <p:grpSpPr>
            <a:xfrm>
              <a:off x="1941083" y="6115938"/>
              <a:ext cx="1858957" cy="415157"/>
              <a:chOff x="1941083" y="6115938"/>
              <a:chExt cx="1858957" cy="415157"/>
            </a:xfrm>
          </p:grpSpPr>
          <p:sp>
            <p:nvSpPr>
              <p:cNvPr id="31" name="TextBox 30">
                <a:extLst>
                  <a:ext uri="{FF2B5EF4-FFF2-40B4-BE49-F238E27FC236}">
                    <a16:creationId xmlns:a16="http://schemas.microsoft.com/office/drawing/2014/main" id="{8D95035F-EAB6-45D8-864D-E5ED9210F717}"/>
                  </a:ext>
                </a:extLst>
              </p:cNvPr>
              <p:cNvSpPr txBox="1"/>
              <p:nvPr/>
            </p:nvSpPr>
            <p:spPr>
              <a:xfrm>
                <a:off x="1941083" y="6115938"/>
                <a:ext cx="508543" cy="227365"/>
              </a:xfrm>
              <a:prstGeom prst="rect">
                <a:avLst/>
              </a:prstGeom>
              <a:solidFill>
                <a:srgbClr val="99CC00"/>
              </a:solidFill>
            </p:spPr>
            <p:txBody>
              <a:bodyPr wrap="square" rtlCol="0">
                <a:spAutoFit/>
              </a:bodyPr>
              <a:lstStyle/>
              <a:p>
                <a:endParaRPr lang="en-US" dirty="0">
                  <a:highlight>
                    <a:srgbClr val="CCFF99"/>
                  </a:highlight>
                </a:endParaRPr>
              </a:p>
            </p:txBody>
          </p:sp>
          <p:sp>
            <p:nvSpPr>
              <p:cNvPr id="32" name="TextBox 31">
                <a:extLst>
                  <a:ext uri="{FF2B5EF4-FFF2-40B4-BE49-F238E27FC236}">
                    <a16:creationId xmlns:a16="http://schemas.microsoft.com/office/drawing/2014/main" id="{568B79CC-97B5-4AA5-897B-347ECAB565A3}"/>
                  </a:ext>
                </a:extLst>
              </p:cNvPr>
              <p:cNvSpPr txBox="1"/>
              <p:nvPr/>
            </p:nvSpPr>
            <p:spPr>
              <a:xfrm>
                <a:off x="2504785" y="6133208"/>
                <a:ext cx="1295255" cy="397887"/>
              </a:xfrm>
              <a:prstGeom prst="rect">
                <a:avLst/>
              </a:prstGeom>
              <a:noFill/>
            </p:spPr>
            <p:txBody>
              <a:bodyPr wrap="square" rtlCol="0">
                <a:spAutoFit/>
              </a:bodyPr>
              <a:lstStyle/>
              <a:p>
                <a:r>
                  <a:rPr lang="en-US" sz="2000" dirty="0"/>
                  <a:t>= </a:t>
                </a:r>
                <a:r>
                  <a:rPr lang="en-US" sz="1600" dirty="0"/>
                  <a:t>Reinforcing</a:t>
                </a:r>
              </a:p>
            </p:txBody>
          </p:sp>
        </p:grpSp>
        <p:grpSp>
          <p:nvGrpSpPr>
            <p:cNvPr id="27" name="Group 26">
              <a:extLst>
                <a:ext uri="{FF2B5EF4-FFF2-40B4-BE49-F238E27FC236}">
                  <a16:creationId xmlns:a16="http://schemas.microsoft.com/office/drawing/2014/main" id="{FF5171F6-9607-4DE3-8BEA-D7A6EC4B037F}"/>
                </a:ext>
              </a:extLst>
            </p:cNvPr>
            <p:cNvGrpSpPr/>
            <p:nvPr/>
          </p:nvGrpSpPr>
          <p:grpSpPr>
            <a:xfrm>
              <a:off x="3796004" y="6139579"/>
              <a:ext cx="1718939" cy="246312"/>
              <a:chOff x="3796004" y="6139579"/>
              <a:chExt cx="1718939" cy="246312"/>
            </a:xfrm>
          </p:grpSpPr>
          <p:sp>
            <p:nvSpPr>
              <p:cNvPr id="29" name="TextBox 28">
                <a:extLst>
                  <a:ext uri="{FF2B5EF4-FFF2-40B4-BE49-F238E27FC236}">
                    <a16:creationId xmlns:a16="http://schemas.microsoft.com/office/drawing/2014/main" id="{0C96DB0F-ACB5-4947-BD53-4B1C62A82684}"/>
                  </a:ext>
                </a:extLst>
              </p:cNvPr>
              <p:cNvSpPr txBox="1"/>
              <p:nvPr/>
            </p:nvSpPr>
            <p:spPr>
              <a:xfrm>
                <a:off x="3796004" y="6139579"/>
                <a:ext cx="427721" cy="233105"/>
              </a:xfrm>
              <a:prstGeom prst="rect">
                <a:avLst/>
              </a:prstGeom>
              <a:solidFill>
                <a:srgbClr val="CCFF99"/>
              </a:solidFill>
            </p:spPr>
            <p:txBody>
              <a:bodyPr wrap="square" rtlCol="0">
                <a:spAutoFit/>
              </a:bodyPr>
              <a:lstStyle/>
              <a:p>
                <a:endParaRPr lang="en-US" dirty="0"/>
              </a:p>
            </p:txBody>
          </p:sp>
          <p:sp>
            <p:nvSpPr>
              <p:cNvPr id="30" name="TextBox 29">
                <a:extLst>
                  <a:ext uri="{FF2B5EF4-FFF2-40B4-BE49-F238E27FC236}">
                    <a16:creationId xmlns:a16="http://schemas.microsoft.com/office/drawing/2014/main" id="{B88DC400-CA46-4225-9969-46B9CF41A0F9}"/>
                  </a:ext>
                </a:extLst>
              </p:cNvPr>
              <p:cNvSpPr txBox="1"/>
              <p:nvPr/>
            </p:nvSpPr>
            <p:spPr>
              <a:xfrm>
                <a:off x="4219688" y="6139579"/>
                <a:ext cx="1295255" cy="246312"/>
              </a:xfrm>
              <a:prstGeom prst="rect">
                <a:avLst/>
              </a:prstGeom>
              <a:noFill/>
            </p:spPr>
            <p:txBody>
              <a:bodyPr wrap="square" rtlCol="0">
                <a:spAutoFit/>
              </a:bodyPr>
              <a:lstStyle/>
              <a:p>
                <a:r>
                  <a:rPr lang="en-US" sz="2000" dirty="0"/>
                  <a:t>= </a:t>
                </a:r>
                <a:r>
                  <a:rPr lang="en-US" sz="1600" dirty="0"/>
                  <a:t>Enabling</a:t>
                </a:r>
              </a:p>
            </p:txBody>
          </p:sp>
        </p:grpSp>
      </p:grpSp>
      <p:sp>
        <p:nvSpPr>
          <p:cNvPr id="2" name="Speech Bubble: Rectangle with Corners Rounded 1">
            <a:extLst>
              <a:ext uri="{FF2B5EF4-FFF2-40B4-BE49-F238E27FC236}">
                <a16:creationId xmlns:a16="http://schemas.microsoft.com/office/drawing/2014/main" id="{ACE03DCC-4498-4280-9B67-2FCC46264936}"/>
              </a:ext>
            </a:extLst>
          </p:cNvPr>
          <p:cNvSpPr/>
          <p:nvPr/>
        </p:nvSpPr>
        <p:spPr>
          <a:xfrm>
            <a:off x="5354837" y="198704"/>
            <a:ext cx="1858618" cy="1123122"/>
          </a:xfrm>
          <a:prstGeom prst="wedgeRoundRectCallout">
            <a:avLst>
              <a:gd name="adj1" fmla="val -41689"/>
              <a:gd name="adj2" fmla="val 175775"/>
              <a:gd name="adj3" fmla="val 16667"/>
            </a:avLst>
          </a:prstGeom>
          <a:solidFill>
            <a:srgbClr val="00660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400" dirty="0">
                <a:solidFill>
                  <a:schemeClr val="bg1"/>
                </a:solidFill>
              </a:rPr>
              <a:t>Girls education would reduce child marriage by 64% in SSA and West Asia</a:t>
            </a:r>
          </a:p>
        </p:txBody>
      </p:sp>
      <p:sp>
        <p:nvSpPr>
          <p:cNvPr id="4" name="Speech Bubble: Rectangle with Corners Rounded 3">
            <a:extLst>
              <a:ext uri="{FF2B5EF4-FFF2-40B4-BE49-F238E27FC236}">
                <a16:creationId xmlns:a16="http://schemas.microsoft.com/office/drawing/2014/main" id="{F547E7AD-8414-4FD0-9F0B-C180E6802D8C}"/>
              </a:ext>
            </a:extLst>
          </p:cNvPr>
          <p:cNvSpPr/>
          <p:nvPr/>
        </p:nvSpPr>
        <p:spPr>
          <a:xfrm>
            <a:off x="105916" y="1034338"/>
            <a:ext cx="2215847" cy="1113261"/>
          </a:xfrm>
          <a:prstGeom prst="wedgeRoundRectCallout">
            <a:avLst>
              <a:gd name="adj1" fmla="val -13208"/>
              <a:gd name="adj2" fmla="val 104461"/>
              <a:gd name="adj3" fmla="val 16667"/>
            </a:avLst>
          </a:prstGeom>
          <a:solidFill>
            <a:srgbClr val="99CC0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400" b="1" dirty="0">
                <a:solidFill>
                  <a:schemeClr val="tx1"/>
                </a:solidFill>
              </a:rPr>
              <a:t>An extra year of secondary school for girls increases her future wages by 10-20%</a:t>
            </a:r>
          </a:p>
        </p:txBody>
      </p:sp>
      <p:sp>
        <p:nvSpPr>
          <p:cNvPr id="36" name="Speech Bubble: Rectangle with Corners Rounded 35">
            <a:extLst>
              <a:ext uri="{FF2B5EF4-FFF2-40B4-BE49-F238E27FC236}">
                <a16:creationId xmlns:a16="http://schemas.microsoft.com/office/drawing/2014/main" id="{14E7403D-885D-4FE1-95C8-204B84F4BC34}"/>
              </a:ext>
            </a:extLst>
          </p:cNvPr>
          <p:cNvSpPr/>
          <p:nvPr/>
        </p:nvSpPr>
        <p:spPr>
          <a:xfrm>
            <a:off x="548750" y="4285930"/>
            <a:ext cx="2215847" cy="1113261"/>
          </a:xfrm>
          <a:prstGeom prst="wedgeRoundRectCallout">
            <a:avLst>
              <a:gd name="adj1" fmla="val 25221"/>
              <a:gd name="adj2" fmla="val -75489"/>
              <a:gd name="adj3" fmla="val 16667"/>
            </a:avLst>
          </a:prstGeom>
          <a:solidFill>
            <a:srgbClr val="99CC0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400" b="1" dirty="0">
                <a:solidFill>
                  <a:schemeClr val="tx1"/>
                </a:solidFill>
              </a:rPr>
              <a:t>Women’s education alone resulted in a 43% reduction in hunger from 1970 to 1995</a:t>
            </a:r>
          </a:p>
        </p:txBody>
      </p:sp>
      <p:sp>
        <p:nvSpPr>
          <p:cNvPr id="37" name="Speech Bubble: Rectangle with Corners Rounded 36">
            <a:extLst>
              <a:ext uri="{FF2B5EF4-FFF2-40B4-BE49-F238E27FC236}">
                <a16:creationId xmlns:a16="http://schemas.microsoft.com/office/drawing/2014/main" id="{6030E0FA-DC1B-4101-92D4-83E29F475897}"/>
              </a:ext>
            </a:extLst>
          </p:cNvPr>
          <p:cNvSpPr/>
          <p:nvPr/>
        </p:nvSpPr>
        <p:spPr>
          <a:xfrm>
            <a:off x="2504082" y="204152"/>
            <a:ext cx="2393447" cy="1302321"/>
          </a:xfrm>
          <a:prstGeom prst="wedgeRoundRectCallout">
            <a:avLst>
              <a:gd name="adj1" fmla="val 3209"/>
              <a:gd name="adj2" fmla="val 144840"/>
              <a:gd name="adj3" fmla="val 16667"/>
            </a:avLst>
          </a:prstGeom>
          <a:solidFill>
            <a:srgbClr val="00660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400" b="1" dirty="0">
                <a:solidFill>
                  <a:schemeClr val="bg1"/>
                </a:solidFill>
              </a:rPr>
              <a:t>Each additional year of secondary school  is associated with a 43% reduction in HIV prevalence  among women 1990-2013</a:t>
            </a:r>
          </a:p>
        </p:txBody>
      </p:sp>
    </p:spTree>
    <p:extLst>
      <p:ext uri="{BB962C8B-B14F-4D97-AF65-F5344CB8AC3E}">
        <p14:creationId xmlns:p14="http://schemas.microsoft.com/office/powerpoint/2010/main" val="11875692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467544" y="2770387"/>
            <a:ext cx="1189130" cy="1195423"/>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36723" y="2738604"/>
            <a:ext cx="1197276" cy="1207197"/>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97150" y="2753757"/>
            <a:ext cx="1208339" cy="1201765"/>
          </a:xfrm>
          <a:prstGeom prst="rect">
            <a:avLst/>
          </a:prstGeom>
        </p:spPr>
      </p:pic>
      <p:sp>
        <p:nvSpPr>
          <p:cNvPr id="15" name="Rectangle 14"/>
          <p:cNvSpPr/>
          <p:nvPr/>
        </p:nvSpPr>
        <p:spPr>
          <a:xfrm>
            <a:off x="2504082" y="887105"/>
            <a:ext cx="4488336" cy="9902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alibri"/>
                <a:ea typeface="+mn-ea"/>
                <a:cs typeface="+mn-cs"/>
              </a:rPr>
              <a:t>Eliminate gender disparities in education </a:t>
            </a:r>
            <a:r>
              <a:rPr kumimoji="0" lang="en-US" sz="1800" b="0" i="0" u="none" strike="noStrike" kern="1200" cap="none" spc="0" normalizeH="0" baseline="0" noProof="0" dirty="0">
                <a:ln>
                  <a:noFill/>
                </a:ln>
                <a:solidFill>
                  <a:prstClr val="white"/>
                </a:solidFill>
                <a:effectLst/>
                <a:uLnTx/>
                <a:uFillTx/>
                <a:latin typeface="Calibri"/>
                <a:ea typeface="+mn-ea"/>
                <a:cs typeface="+mn-cs"/>
              </a:rPr>
              <a:t>(Goal 4, Target 5)</a:t>
            </a:r>
          </a:p>
        </p:txBody>
      </p:sp>
      <p:cxnSp>
        <p:nvCxnSpPr>
          <p:cNvPr id="18" name="Straight Arrow Connector 17"/>
          <p:cNvCxnSpPr>
            <a:cxnSpLocks/>
            <a:stCxn id="15" idx="2"/>
            <a:endCxn id="5" idx="0"/>
          </p:cNvCxnSpPr>
          <p:nvPr/>
        </p:nvCxnSpPr>
        <p:spPr>
          <a:xfrm flipH="1">
            <a:off x="1062109" y="1877305"/>
            <a:ext cx="3686141" cy="893082"/>
          </a:xfrm>
          <a:prstGeom prst="straightConnector1">
            <a:avLst/>
          </a:prstGeom>
          <a:ln w="2222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15" idx="2"/>
          </p:cNvCxnSpPr>
          <p:nvPr/>
        </p:nvCxnSpPr>
        <p:spPr>
          <a:xfrm flipH="1">
            <a:off x="2848282" y="1877305"/>
            <a:ext cx="1899968" cy="893082"/>
          </a:xfrm>
          <a:prstGeom prst="straightConnector1">
            <a:avLst/>
          </a:prstGeom>
          <a:ln w="2222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cxnSpLocks/>
            <a:stCxn id="15" idx="2"/>
            <a:endCxn id="10" idx="0"/>
          </p:cNvCxnSpPr>
          <p:nvPr/>
        </p:nvCxnSpPr>
        <p:spPr>
          <a:xfrm flipH="1">
            <a:off x="3901320" y="1877305"/>
            <a:ext cx="846930" cy="876452"/>
          </a:xfrm>
          <a:prstGeom prst="straightConnector1">
            <a:avLst/>
          </a:prstGeom>
          <a:ln w="2222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cxnSpLocks/>
            <a:stCxn id="15" idx="2"/>
            <a:endCxn id="8" idx="0"/>
          </p:cNvCxnSpPr>
          <p:nvPr/>
        </p:nvCxnSpPr>
        <p:spPr>
          <a:xfrm>
            <a:off x="4748250" y="1877305"/>
            <a:ext cx="687111" cy="861299"/>
          </a:xfrm>
          <a:prstGeom prst="straightConnector1">
            <a:avLst/>
          </a:prstGeom>
          <a:ln w="2222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cxnSpLocks/>
            <a:stCxn id="15" idx="2"/>
            <a:endCxn id="47" idx="0"/>
          </p:cNvCxnSpPr>
          <p:nvPr/>
        </p:nvCxnSpPr>
        <p:spPr>
          <a:xfrm>
            <a:off x="4748250" y="1877305"/>
            <a:ext cx="2106655" cy="849126"/>
          </a:xfrm>
          <a:prstGeom prst="straightConnector1">
            <a:avLst/>
          </a:prstGeom>
          <a:ln w="2222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35" name="Picture 34"/>
          <p:cNvPicPr>
            <a:picLocks noChangeAspect="1"/>
          </p:cNvPicPr>
          <p:nvPr/>
        </p:nvPicPr>
        <p:blipFill>
          <a:blip r:embed="rId6"/>
          <a:stretch>
            <a:fillRect/>
          </a:stretch>
        </p:blipFill>
        <p:spPr>
          <a:xfrm>
            <a:off x="1886719" y="2777804"/>
            <a:ext cx="1188322" cy="1195326"/>
          </a:xfrm>
          <a:prstGeom prst="rect">
            <a:avLst/>
          </a:prstGeom>
        </p:spPr>
      </p:pic>
      <p:pic>
        <p:nvPicPr>
          <p:cNvPr id="47" name="Picture 6" descr="Goal 8 Decent Work and Economic Growth">
            <a:extLst>
              <a:ext uri="{FF2B5EF4-FFF2-40B4-BE49-F238E27FC236}">
                <a16:creationId xmlns:a16="http://schemas.microsoft.com/office/drawing/2014/main" id="{D4840DDA-89AE-4800-8B85-37A8F0A2FBC8}"/>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284146" y="2726431"/>
            <a:ext cx="1141517" cy="1187285"/>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47">
            <a:extLst>
              <a:ext uri="{FF2B5EF4-FFF2-40B4-BE49-F238E27FC236}">
                <a16:creationId xmlns:a16="http://schemas.microsoft.com/office/drawing/2014/main" id="{6CCB1785-3F16-4E9E-9173-26980A45AAB9}"/>
              </a:ext>
            </a:extLst>
          </p:cNvPr>
          <p:cNvPicPr>
            <a:picLocks noChangeAspect="1"/>
          </p:cNvPicPr>
          <p:nvPr/>
        </p:nvPicPr>
        <p:blipFill>
          <a:blip r:embed="rId8"/>
          <a:stretch>
            <a:fillRect/>
          </a:stretch>
        </p:blipFill>
        <p:spPr>
          <a:xfrm>
            <a:off x="7785645" y="2758223"/>
            <a:ext cx="1167958" cy="1167958"/>
          </a:xfrm>
          <a:prstGeom prst="rect">
            <a:avLst/>
          </a:prstGeom>
        </p:spPr>
      </p:pic>
      <p:cxnSp>
        <p:nvCxnSpPr>
          <p:cNvPr id="58" name="Straight Arrow Connector 57">
            <a:extLst>
              <a:ext uri="{FF2B5EF4-FFF2-40B4-BE49-F238E27FC236}">
                <a16:creationId xmlns:a16="http://schemas.microsoft.com/office/drawing/2014/main" id="{DE7D58DA-712F-405E-999E-A2638885AAB0}"/>
              </a:ext>
            </a:extLst>
          </p:cNvPr>
          <p:cNvCxnSpPr>
            <a:cxnSpLocks/>
            <a:stCxn id="15" idx="2"/>
            <a:endCxn id="48" idx="0"/>
          </p:cNvCxnSpPr>
          <p:nvPr/>
        </p:nvCxnSpPr>
        <p:spPr>
          <a:xfrm>
            <a:off x="4748250" y="1877305"/>
            <a:ext cx="3621374" cy="880918"/>
          </a:xfrm>
          <a:prstGeom prst="straightConnector1">
            <a:avLst/>
          </a:prstGeom>
          <a:ln w="2222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A12A54E5-CE44-434C-97CF-D4DD4DFEE3EC}"/>
              </a:ext>
            </a:extLst>
          </p:cNvPr>
          <p:cNvGrpSpPr/>
          <p:nvPr/>
        </p:nvGrpSpPr>
        <p:grpSpPr>
          <a:xfrm>
            <a:off x="442957" y="5754978"/>
            <a:ext cx="6411947" cy="681800"/>
            <a:chOff x="445825" y="6111372"/>
            <a:chExt cx="5069118" cy="419723"/>
          </a:xfrm>
        </p:grpSpPr>
        <p:grpSp>
          <p:nvGrpSpPr>
            <p:cNvPr id="24" name="Group 23">
              <a:extLst>
                <a:ext uri="{FF2B5EF4-FFF2-40B4-BE49-F238E27FC236}">
                  <a16:creationId xmlns:a16="http://schemas.microsoft.com/office/drawing/2014/main" id="{681DBFF4-C689-446C-810A-0B4EF72352B0}"/>
                </a:ext>
              </a:extLst>
            </p:cNvPr>
            <p:cNvGrpSpPr/>
            <p:nvPr/>
          </p:nvGrpSpPr>
          <p:grpSpPr>
            <a:xfrm>
              <a:off x="445825" y="6111372"/>
              <a:ext cx="1765303" cy="254942"/>
              <a:chOff x="445825" y="6111372"/>
              <a:chExt cx="1765303" cy="254942"/>
            </a:xfrm>
          </p:grpSpPr>
          <p:sp>
            <p:nvSpPr>
              <p:cNvPr id="33" name="TextBox 32">
                <a:extLst>
                  <a:ext uri="{FF2B5EF4-FFF2-40B4-BE49-F238E27FC236}">
                    <a16:creationId xmlns:a16="http://schemas.microsoft.com/office/drawing/2014/main" id="{ABB74C4F-31E0-4475-B46B-71141B861255}"/>
                  </a:ext>
                </a:extLst>
              </p:cNvPr>
              <p:cNvSpPr txBox="1"/>
              <p:nvPr/>
            </p:nvSpPr>
            <p:spPr>
              <a:xfrm>
                <a:off x="445825" y="6119863"/>
                <a:ext cx="439506" cy="246451"/>
              </a:xfrm>
              <a:prstGeom prst="rect">
                <a:avLst/>
              </a:prstGeom>
              <a:solidFill>
                <a:srgbClr val="006600"/>
              </a:solidFill>
            </p:spPr>
            <p:txBody>
              <a:bodyPr wrap="square" rtlCol="0">
                <a:spAutoFit/>
              </a:bodyPr>
              <a:lstStyle/>
              <a:p>
                <a:endParaRPr lang="en-US" dirty="0"/>
              </a:p>
            </p:txBody>
          </p:sp>
          <p:sp>
            <p:nvSpPr>
              <p:cNvPr id="34" name="TextBox 33">
                <a:extLst>
                  <a:ext uri="{FF2B5EF4-FFF2-40B4-BE49-F238E27FC236}">
                    <a16:creationId xmlns:a16="http://schemas.microsoft.com/office/drawing/2014/main" id="{9093A2FE-DDD8-41A4-8021-414E69A28454}"/>
                  </a:ext>
                </a:extLst>
              </p:cNvPr>
              <p:cNvSpPr txBox="1"/>
              <p:nvPr/>
            </p:nvSpPr>
            <p:spPr>
              <a:xfrm>
                <a:off x="915873" y="6111372"/>
                <a:ext cx="1295255" cy="246311"/>
              </a:xfrm>
              <a:prstGeom prst="rect">
                <a:avLst/>
              </a:prstGeom>
              <a:noFill/>
            </p:spPr>
            <p:txBody>
              <a:bodyPr wrap="square" rtlCol="0">
                <a:spAutoFit/>
              </a:bodyPr>
              <a:lstStyle/>
              <a:p>
                <a:r>
                  <a:rPr lang="en-US" sz="2000" dirty="0"/>
                  <a:t>= </a:t>
                </a:r>
                <a:r>
                  <a:rPr lang="en-US" sz="1600" dirty="0"/>
                  <a:t>Indivisible</a:t>
                </a:r>
              </a:p>
            </p:txBody>
          </p:sp>
        </p:grpSp>
        <p:grpSp>
          <p:nvGrpSpPr>
            <p:cNvPr id="26" name="Group 25">
              <a:extLst>
                <a:ext uri="{FF2B5EF4-FFF2-40B4-BE49-F238E27FC236}">
                  <a16:creationId xmlns:a16="http://schemas.microsoft.com/office/drawing/2014/main" id="{0B66508C-018B-4692-BCD3-B2A7BA57F062}"/>
                </a:ext>
              </a:extLst>
            </p:cNvPr>
            <p:cNvGrpSpPr/>
            <p:nvPr/>
          </p:nvGrpSpPr>
          <p:grpSpPr>
            <a:xfrm>
              <a:off x="1941083" y="6115938"/>
              <a:ext cx="1858957" cy="415157"/>
              <a:chOff x="1941083" y="6115938"/>
              <a:chExt cx="1858957" cy="415157"/>
            </a:xfrm>
          </p:grpSpPr>
          <p:sp>
            <p:nvSpPr>
              <p:cNvPr id="31" name="TextBox 30">
                <a:extLst>
                  <a:ext uri="{FF2B5EF4-FFF2-40B4-BE49-F238E27FC236}">
                    <a16:creationId xmlns:a16="http://schemas.microsoft.com/office/drawing/2014/main" id="{8D95035F-EAB6-45D8-864D-E5ED9210F717}"/>
                  </a:ext>
                </a:extLst>
              </p:cNvPr>
              <p:cNvSpPr txBox="1"/>
              <p:nvPr/>
            </p:nvSpPr>
            <p:spPr>
              <a:xfrm>
                <a:off x="1941083" y="6115938"/>
                <a:ext cx="508543" cy="227365"/>
              </a:xfrm>
              <a:prstGeom prst="rect">
                <a:avLst/>
              </a:prstGeom>
              <a:solidFill>
                <a:srgbClr val="99CC00"/>
              </a:solidFill>
            </p:spPr>
            <p:txBody>
              <a:bodyPr wrap="square" rtlCol="0">
                <a:spAutoFit/>
              </a:bodyPr>
              <a:lstStyle/>
              <a:p>
                <a:endParaRPr lang="en-US" dirty="0">
                  <a:highlight>
                    <a:srgbClr val="CCFF99"/>
                  </a:highlight>
                </a:endParaRPr>
              </a:p>
            </p:txBody>
          </p:sp>
          <p:sp>
            <p:nvSpPr>
              <p:cNvPr id="32" name="TextBox 31">
                <a:extLst>
                  <a:ext uri="{FF2B5EF4-FFF2-40B4-BE49-F238E27FC236}">
                    <a16:creationId xmlns:a16="http://schemas.microsoft.com/office/drawing/2014/main" id="{568B79CC-97B5-4AA5-897B-347ECAB565A3}"/>
                  </a:ext>
                </a:extLst>
              </p:cNvPr>
              <p:cNvSpPr txBox="1"/>
              <p:nvPr/>
            </p:nvSpPr>
            <p:spPr>
              <a:xfrm>
                <a:off x="2504785" y="6133208"/>
                <a:ext cx="1295255" cy="397887"/>
              </a:xfrm>
              <a:prstGeom prst="rect">
                <a:avLst/>
              </a:prstGeom>
              <a:noFill/>
            </p:spPr>
            <p:txBody>
              <a:bodyPr wrap="square" rtlCol="0">
                <a:spAutoFit/>
              </a:bodyPr>
              <a:lstStyle/>
              <a:p>
                <a:r>
                  <a:rPr lang="en-US" sz="2000" dirty="0"/>
                  <a:t>= </a:t>
                </a:r>
                <a:r>
                  <a:rPr lang="en-US" sz="1600" dirty="0"/>
                  <a:t>Reinforcing</a:t>
                </a:r>
              </a:p>
            </p:txBody>
          </p:sp>
        </p:grpSp>
        <p:grpSp>
          <p:nvGrpSpPr>
            <p:cNvPr id="27" name="Group 26">
              <a:extLst>
                <a:ext uri="{FF2B5EF4-FFF2-40B4-BE49-F238E27FC236}">
                  <a16:creationId xmlns:a16="http://schemas.microsoft.com/office/drawing/2014/main" id="{FF5171F6-9607-4DE3-8BEA-D7A6EC4B037F}"/>
                </a:ext>
              </a:extLst>
            </p:cNvPr>
            <p:cNvGrpSpPr/>
            <p:nvPr/>
          </p:nvGrpSpPr>
          <p:grpSpPr>
            <a:xfrm>
              <a:off x="3796004" y="6139579"/>
              <a:ext cx="1718939" cy="246312"/>
              <a:chOff x="3796004" y="6139579"/>
              <a:chExt cx="1718939" cy="246312"/>
            </a:xfrm>
          </p:grpSpPr>
          <p:sp>
            <p:nvSpPr>
              <p:cNvPr id="29" name="TextBox 28">
                <a:extLst>
                  <a:ext uri="{FF2B5EF4-FFF2-40B4-BE49-F238E27FC236}">
                    <a16:creationId xmlns:a16="http://schemas.microsoft.com/office/drawing/2014/main" id="{0C96DB0F-ACB5-4947-BD53-4B1C62A82684}"/>
                  </a:ext>
                </a:extLst>
              </p:cNvPr>
              <p:cNvSpPr txBox="1"/>
              <p:nvPr/>
            </p:nvSpPr>
            <p:spPr>
              <a:xfrm>
                <a:off x="3796004" y="6139579"/>
                <a:ext cx="427721" cy="233105"/>
              </a:xfrm>
              <a:prstGeom prst="rect">
                <a:avLst/>
              </a:prstGeom>
              <a:solidFill>
                <a:srgbClr val="CCFF99"/>
              </a:solidFill>
            </p:spPr>
            <p:txBody>
              <a:bodyPr wrap="square" rtlCol="0">
                <a:spAutoFit/>
              </a:bodyPr>
              <a:lstStyle/>
              <a:p>
                <a:endParaRPr lang="en-US" dirty="0"/>
              </a:p>
            </p:txBody>
          </p:sp>
          <p:sp>
            <p:nvSpPr>
              <p:cNvPr id="30" name="TextBox 29">
                <a:extLst>
                  <a:ext uri="{FF2B5EF4-FFF2-40B4-BE49-F238E27FC236}">
                    <a16:creationId xmlns:a16="http://schemas.microsoft.com/office/drawing/2014/main" id="{B88DC400-CA46-4225-9969-46B9CF41A0F9}"/>
                  </a:ext>
                </a:extLst>
              </p:cNvPr>
              <p:cNvSpPr txBox="1"/>
              <p:nvPr/>
            </p:nvSpPr>
            <p:spPr>
              <a:xfrm>
                <a:off x="4219688" y="6139579"/>
                <a:ext cx="1295255" cy="246312"/>
              </a:xfrm>
              <a:prstGeom prst="rect">
                <a:avLst/>
              </a:prstGeom>
              <a:noFill/>
            </p:spPr>
            <p:txBody>
              <a:bodyPr wrap="square" rtlCol="0">
                <a:spAutoFit/>
              </a:bodyPr>
              <a:lstStyle/>
              <a:p>
                <a:r>
                  <a:rPr lang="en-US" sz="2000" dirty="0"/>
                  <a:t>= </a:t>
                </a:r>
                <a:r>
                  <a:rPr lang="en-US" sz="1600" dirty="0"/>
                  <a:t>Enabling</a:t>
                </a:r>
              </a:p>
            </p:txBody>
          </p:sp>
        </p:grpSp>
      </p:grpSp>
      <p:sp>
        <p:nvSpPr>
          <p:cNvPr id="2" name="Speech Bubble: Rectangle with Corners Rounded 1">
            <a:extLst>
              <a:ext uri="{FF2B5EF4-FFF2-40B4-BE49-F238E27FC236}">
                <a16:creationId xmlns:a16="http://schemas.microsoft.com/office/drawing/2014/main" id="{ACE03DCC-4498-4280-9B67-2FCC46264936}"/>
              </a:ext>
            </a:extLst>
          </p:cNvPr>
          <p:cNvSpPr/>
          <p:nvPr/>
        </p:nvSpPr>
        <p:spPr>
          <a:xfrm>
            <a:off x="5354837" y="198704"/>
            <a:ext cx="1858618" cy="1123122"/>
          </a:xfrm>
          <a:prstGeom prst="wedgeRoundRectCallout">
            <a:avLst>
              <a:gd name="adj1" fmla="val -41689"/>
              <a:gd name="adj2" fmla="val 175775"/>
              <a:gd name="adj3" fmla="val 16667"/>
            </a:avLst>
          </a:prstGeom>
          <a:solidFill>
            <a:srgbClr val="00660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400" dirty="0">
                <a:solidFill>
                  <a:schemeClr val="bg1"/>
                </a:solidFill>
              </a:rPr>
              <a:t>Girls education would reduce child marriage by 64% in SSA and West Asia</a:t>
            </a:r>
          </a:p>
        </p:txBody>
      </p:sp>
      <p:sp>
        <p:nvSpPr>
          <p:cNvPr id="4" name="Speech Bubble: Rectangle with Corners Rounded 3">
            <a:extLst>
              <a:ext uri="{FF2B5EF4-FFF2-40B4-BE49-F238E27FC236}">
                <a16:creationId xmlns:a16="http://schemas.microsoft.com/office/drawing/2014/main" id="{F547E7AD-8414-4FD0-9F0B-C180E6802D8C}"/>
              </a:ext>
            </a:extLst>
          </p:cNvPr>
          <p:cNvSpPr/>
          <p:nvPr/>
        </p:nvSpPr>
        <p:spPr>
          <a:xfrm>
            <a:off x="105916" y="1034338"/>
            <a:ext cx="2215847" cy="1113261"/>
          </a:xfrm>
          <a:prstGeom prst="wedgeRoundRectCallout">
            <a:avLst>
              <a:gd name="adj1" fmla="val -13208"/>
              <a:gd name="adj2" fmla="val 104461"/>
              <a:gd name="adj3" fmla="val 16667"/>
            </a:avLst>
          </a:prstGeom>
          <a:solidFill>
            <a:srgbClr val="99CC0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400" b="1" dirty="0">
                <a:solidFill>
                  <a:schemeClr val="tx1"/>
                </a:solidFill>
              </a:rPr>
              <a:t>An extra year of secondary school for girls increases her future wages by 10-20%</a:t>
            </a:r>
          </a:p>
        </p:txBody>
      </p:sp>
      <p:sp>
        <p:nvSpPr>
          <p:cNvPr id="36" name="Speech Bubble: Rectangle with Corners Rounded 35">
            <a:extLst>
              <a:ext uri="{FF2B5EF4-FFF2-40B4-BE49-F238E27FC236}">
                <a16:creationId xmlns:a16="http://schemas.microsoft.com/office/drawing/2014/main" id="{14E7403D-885D-4FE1-95C8-204B84F4BC34}"/>
              </a:ext>
            </a:extLst>
          </p:cNvPr>
          <p:cNvSpPr/>
          <p:nvPr/>
        </p:nvSpPr>
        <p:spPr>
          <a:xfrm>
            <a:off x="467544" y="4367253"/>
            <a:ext cx="2215847" cy="1113261"/>
          </a:xfrm>
          <a:prstGeom prst="wedgeRoundRectCallout">
            <a:avLst>
              <a:gd name="adj1" fmla="val 26181"/>
              <a:gd name="adj2" fmla="val -80264"/>
              <a:gd name="adj3" fmla="val 16667"/>
            </a:avLst>
          </a:prstGeom>
          <a:solidFill>
            <a:srgbClr val="99CC0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400" b="1" dirty="0">
                <a:solidFill>
                  <a:schemeClr val="tx1"/>
                </a:solidFill>
              </a:rPr>
              <a:t>Women’s education alone resulted in a 43% reduction in hunger from 1970 to 1995</a:t>
            </a:r>
          </a:p>
        </p:txBody>
      </p:sp>
      <p:sp>
        <p:nvSpPr>
          <p:cNvPr id="37" name="Speech Bubble: Rectangle with Corners Rounded 36">
            <a:extLst>
              <a:ext uri="{FF2B5EF4-FFF2-40B4-BE49-F238E27FC236}">
                <a16:creationId xmlns:a16="http://schemas.microsoft.com/office/drawing/2014/main" id="{6030E0FA-DC1B-4101-92D4-83E29F475897}"/>
              </a:ext>
            </a:extLst>
          </p:cNvPr>
          <p:cNvSpPr/>
          <p:nvPr/>
        </p:nvSpPr>
        <p:spPr>
          <a:xfrm>
            <a:off x="2504082" y="204152"/>
            <a:ext cx="2393447" cy="1302321"/>
          </a:xfrm>
          <a:prstGeom prst="wedgeRoundRectCallout">
            <a:avLst>
              <a:gd name="adj1" fmla="val 3209"/>
              <a:gd name="adj2" fmla="val 144840"/>
              <a:gd name="adj3" fmla="val 16667"/>
            </a:avLst>
          </a:prstGeom>
          <a:solidFill>
            <a:srgbClr val="00660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400" b="1" dirty="0">
                <a:solidFill>
                  <a:schemeClr val="bg1"/>
                </a:solidFill>
              </a:rPr>
              <a:t>Each additional year of secondary school  is associated with a 43% reduction in HIV prevalence  among women 1990-2013</a:t>
            </a:r>
          </a:p>
        </p:txBody>
      </p:sp>
      <p:sp>
        <p:nvSpPr>
          <p:cNvPr id="38" name="Speech Bubble: Rectangle with Corners Rounded 37">
            <a:extLst>
              <a:ext uri="{FF2B5EF4-FFF2-40B4-BE49-F238E27FC236}">
                <a16:creationId xmlns:a16="http://schemas.microsoft.com/office/drawing/2014/main" id="{5310C416-E77B-4EF0-8E61-0F7F889B718A}"/>
              </a:ext>
            </a:extLst>
          </p:cNvPr>
          <p:cNvSpPr/>
          <p:nvPr/>
        </p:nvSpPr>
        <p:spPr>
          <a:xfrm>
            <a:off x="3843200" y="4265622"/>
            <a:ext cx="2215847" cy="1113261"/>
          </a:xfrm>
          <a:prstGeom prst="wedgeRoundRectCallout">
            <a:avLst>
              <a:gd name="adj1" fmla="val 88612"/>
              <a:gd name="adj2" fmla="val -81240"/>
              <a:gd name="adj3" fmla="val 16667"/>
            </a:avLst>
          </a:prstGeom>
          <a:solidFill>
            <a:srgbClr val="CCFF99"/>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400" b="1" dirty="0">
                <a:solidFill>
                  <a:schemeClr val="tx1"/>
                </a:solidFill>
              </a:rPr>
              <a:t>Each additional year of education for girls results in 9 fewer births per 1000 women.</a:t>
            </a:r>
          </a:p>
        </p:txBody>
      </p:sp>
    </p:spTree>
    <p:extLst>
      <p:ext uri="{BB962C8B-B14F-4D97-AF65-F5344CB8AC3E}">
        <p14:creationId xmlns:p14="http://schemas.microsoft.com/office/powerpoint/2010/main" val="787841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467544" y="2770387"/>
            <a:ext cx="1189130" cy="1195423"/>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36723" y="2738604"/>
            <a:ext cx="1197276" cy="1207197"/>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97150" y="2753757"/>
            <a:ext cx="1208339" cy="1201765"/>
          </a:xfrm>
          <a:prstGeom prst="rect">
            <a:avLst/>
          </a:prstGeom>
        </p:spPr>
      </p:pic>
      <p:sp>
        <p:nvSpPr>
          <p:cNvPr id="15" name="Rectangle 14"/>
          <p:cNvSpPr/>
          <p:nvPr/>
        </p:nvSpPr>
        <p:spPr>
          <a:xfrm>
            <a:off x="2504082" y="887105"/>
            <a:ext cx="4488336" cy="9902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alibri"/>
                <a:ea typeface="+mn-ea"/>
                <a:cs typeface="+mn-cs"/>
              </a:rPr>
              <a:t>Eliminate gender disparities in education </a:t>
            </a:r>
            <a:r>
              <a:rPr kumimoji="0" lang="en-US" sz="1800" b="0" i="0" u="none" strike="noStrike" kern="1200" cap="none" spc="0" normalizeH="0" baseline="0" noProof="0" dirty="0">
                <a:ln>
                  <a:noFill/>
                </a:ln>
                <a:solidFill>
                  <a:prstClr val="white"/>
                </a:solidFill>
                <a:effectLst/>
                <a:uLnTx/>
                <a:uFillTx/>
                <a:latin typeface="Calibri"/>
                <a:ea typeface="+mn-ea"/>
                <a:cs typeface="+mn-cs"/>
              </a:rPr>
              <a:t>(Goal 4, Target 5)</a:t>
            </a:r>
          </a:p>
        </p:txBody>
      </p:sp>
      <p:cxnSp>
        <p:nvCxnSpPr>
          <p:cNvPr id="18" name="Straight Arrow Connector 17"/>
          <p:cNvCxnSpPr>
            <a:cxnSpLocks/>
          </p:cNvCxnSpPr>
          <p:nvPr/>
        </p:nvCxnSpPr>
        <p:spPr>
          <a:xfrm flipH="1">
            <a:off x="1062109" y="1845406"/>
            <a:ext cx="3686141" cy="893082"/>
          </a:xfrm>
          <a:prstGeom prst="straightConnector1">
            <a:avLst/>
          </a:prstGeom>
          <a:ln w="2222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15" idx="2"/>
          </p:cNvCxnSpPr>
          <p:nvPr/>
        </p:nvCxnSpPr>
        <p:spPr>
          <a:xfrm flipH="1">
            <a:off x="2848282" y="1877305"/>
            <a:ext cx="1899968" cy="893082"/>
          </a:xfrm>
          <a:prstGeom prst="straightConnector1">
            <a:avLst/>
          </a:prstGeom>
          <a:ln w="2222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cxnSpLocks/>
            <a:stCxn id="15" idx="2"/>
            <a:endCxn id="10" idx="0"/>
          </p:cNvCxnSpPr>
          <p:nvPr/>
        </p:nvCxnSpPr>
        <p:spPr>
          <a:xfrm flipH="1">
            <a:off x="3901320" y="1877305"/>
            <a:ext cx="846930" cy="876452"/>
          </a:xfrm>
          <a:prstGeom prst="straightConnector1">
            <a:avLst/>
          </a:prstGeom>
          <a:ln w="2222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cxnSpLocks/>
            <a:stCxn id="15" idx="2"/>
            <a:endCxn id="8" idx="0"/>
          </p:cNvCxnSpPr>
          <p:nvPr/>
        </p:nvCxnSpPr>
        <p:spPr>
          <a:xfrm>
            <a:off x="4748250" y="1877305"/>
            <a:ext cx="687111" cy="861299"/>
          </a:xfrm>
          <a:prstGeom prst="straightConnector1">
            <a:avLst/>
          </a:prstGeom>
          <a:ln w="2222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cxnSpLocks/>
            <a:stCxn id="15" idx="2"/>
            <a:endCxn id="47" idx="0"/>
          </p:cNvCxnSpPr>
          <p:nvPr/>
        </p:nvCxnSpPr>
        <p:spPr>
          <a:xfrm>
            <a:off x="4748250" y="1877305"/>
            <a:ext cx="2106655" cy="849126"/>
          </a:xfrm>
          <a:prstGeom prst="straightConnector1">
            <a:avLst/>
          </a:prstGeom>
          <a:ln w="2222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35" name="Picture 34"/>
          <p:cNvPicPr>
            <a:picLocks noChangeAspect="1"/>
          </p:cNvPicPr>
          <p:nvPr/>
        </p:nvPicPr>
        <p:blipFill>
          <a:blip r:embed="rId6"/>
          <a:stretch>
            <a:fillRect/>
          </a:stretch>
        </p:blipFill>
        <p:spPr>
          <a:xfrm>
            <a:off x="1886719" y="2777804"/>
            <a:ext cx="1188322" cy="1195326"/>
          </a:xfrm>
          <a:prstGeom prst="rect">
            <a:avLst/>
          </a:prstGeom>
        </p:spPr>
      </p:pic>
      <p:pic>
        <p:nvPicPr>
          <p:cNvPr id="47" name="Picture 6" descr="Goal 8 Decent Work and Economic Growth">
            <a:extLst>
              <a:ext uri="{FF2B5EF4-FFF2-40B4-BE49-F238E27FC236}">
                <a16:creationId xmlns:a16="http://schemas.microsoft.com/office/drawing/2014/main" id="{D4840DDA-89AE-4800-8B85-37A8F0A2FBC8}"/>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284146" y="2726431"/>
            <a:ext cx="1141517" cy="1187285"/>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47">
            <a:extLst>
              <a:ext uri="{FF2B5EF4-FFF2-40B4-BE49-F238E27FC236}">
                <a16:creationId xmlns:a16="http://schemas.microsoft.com/office/drawing/2014/main" id="{6CCB1785-3F16-4E9E-9173-26980A45AAB9}"/>
              </a:ext>
            </a:extLst>
          </p:cNvPr>
          <p:cNvPicPr>
            <a:picLocks noChangeAspect="1"/>
          </p:cNvPicPr>
          <p:nvPr/>
        </p:nvPicPr>
        <p:blipFill>
          <a:blip r:embed="rId8"/>
          <a:stretch>
            <a:fillRect/>
          </a:stretch>
        </p:blipFill>
        <p:spPr>
          <a:xfrm>
            <a:off x="7785645" y="2758223"/>
            <a:ext cx="1167958" cy="1167958"/>
          </a:xfrm>
          <a:prstGeom prst="rect">
            <a:avLst/>
          </a:prstGeom>
        </p:spPr>
      </p:pic>
      <p:cxnSp>
        <p:nvCxnSpPr>
          <p:cNvPr id="58" name="Straight Arrow Connector 57">
            <a:extLst>
              <a:ext uri="{FF2B5EF4-FFF2-40B4-BE49-F238E27FC236}">
                <a16:creationId xmlns:a16="http://schemas.microsoft.com/office/drawing/2014/main" id="{DE7D58DA-712F-405E-999E-A2638885AAB0}"/>
              </a:ext>
            </a:extLst>
          </p:cNvPr>
          <p:cNvCxnSpPr>
            <a:cxnSpLocks/>
            <a:stCxn id="15" idx="2"/>
            <a:endCxn id="48" idx="0"/>
          </p:cNvCxnSpPr>
          <p:nvPr/>
        </p:nvCxnSpPr>
        <p:spPr>
          <a:xfrm>
            <a:off x="4748250" y="1877305"/>
            <a:ext cx="3621374" cy="880918"/>
          </a:xfrm>
          <a:prstGeom prst="straightConnector1">
            <a:avLst/>
          </a:prstGeom>
          <a:ln w="2222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A12A54E5-CE44-434C-97CF-D4DD4DFEE3EC}"/>
              </a:ext>
            </a:extLst>
          </p:cNvPr>
          <p:cNvGrpSpPr/>
          <p:nvPr/>
        </p:nvGrpSpPr>
        <p:grpSpPr>
          <a:xfrm>
            <a:off x="442957" y="5754978"/>
            <a:ext cx="6411947" cy="681800"/>
            <a:chOff x="445825" y="6111372"/>
            <a:chExt cx="5069118" cy="419723"/>
          </a:xfrm>
        </p:grpSpPr>
        <p:grpSp>
          <p:nvGrpSpPr>
            <p:cNvPr id="24" name="Group 23">
              <a:extLst>
                <a:ext uri="{FF2B5EF4-FFF2-40B4-BE49-F238E27FC236}">
                  <a16:creationId xmlns:a16="http://schemas.microsoft.com/office/drawing/2014/main" id="{681DBFF4-C689-446C-810A-0B4EF72352B0}"/>
                </a:ext>
              </a:extLst>
            </p:cNvPr>
            <p:cNvGrpSpPr/>
            <p:nvPr/>
          </p:nvGrpSpPr>
          <p:grpSpPr>
            <a:xfrm>
              <a:off x="445825" y="6111372"/>
              <a:ext cx="1765303" cy="254942"/>
              <a:chOff x="445825" y="6111372"/>
              <a:chExt cx="1765303" cy="254942"/>
            </a:xfrm>
          </p:grpSpPr>
          <p:sp>
            <p:nvSpPr>
              <p:cNvPr id="33" name="TextBox 32">
                <a:extLst>
                  <a:ext uri="{FF2B5EF4-FFF2-40B4-BE49-F238E27FC236}">
                    <a16:creationId xmlns:a16="http://schemas.microsoft.com/office/drawing/2014/main" id="{ABB74C4F-31E0-4475-B46B-71141B861255}"/>
                  </a:ext>
                </a:extLst>
              </p:cNvPr>
              <p:cNvSpPr txBox="1"/>
              <p:nvPr/>
            </p:nvSpPr>
            <p:spPr>
              <a:xfrm>
                <a:off x="445825" y="6119863"/>
                <a:ext cx="439506" cy="246451"/>
              </a:xfrm>
              <a:prstGeom prst="rect">
                <a:avLst/>
              </a:prstGeom>
              <a:solidFill>
                <a:srgbClr val="006600"/>
              </a:solidFill>
            </p:spPr>
            <p:txBody>
              <a:bodyPr wrap="square" rtlCol="0">
                <a:spAutoFit/>
              </a:bodyPr>
              <a:lstStyle/>
              <a:p>
                <a:endParaRPr lang="en-US" dirty="0"/>
              </a:p>
            </p:txBody>
          </p:sp>
          <p:sp>
            <p:nvSpPr>
              <p:cNvPr id="34" name="TextBox 33">
                <a:extLst>
                  <a:ext uri="{FF2B5EF4-FFF2-40B4-BE49-F238E27FC236}">
                    <a16:creationId xmlns:a16="http://schemas.microsoft.com/office/drawing/2014/main" id="{9093A2FE-DDD8-41A4-8021-414E69A28454}"/>
                  </a:ext>
                </a:extLst>
              </p:cNvPr>
              <p:cNvSpPr txBox="1"/>
              <p:nvPr/>
            </p:nvSpPr>
            <p:spPr>
              <a:xfrm>
                <a:off x="915873" y="6111372"/>
                <a:ext cx="1295255" cy="246311"/>
              </a:xfrm>
              <a:prstGeom prst="rect">
                <a:avLst/>
              </a:prstGeom>
              <a:noFill/>
            </p:spPr>
            <p:txBody>
              <a:bodyPr wrap="square" rtlCol="0">
                <a:spAutoFit/>
              </a:bodyPr>
              <a:lstStyle/>
              <a:p>
                <a:r>
                  <a:rPr lang="en-US" sz="2000" dirty="0"/>
                  <a:t>= </a:t>
                </a:r>
                <a:r>
                  <a:rPr lang="en-US" sz="1600" dirty="0"/>
                  <a:t>Indivisible</a:t>
                </a:r>
              </a:p>
            </p:txBody>
          </p:sp>
        </p:grpSp>
        <p:grpSp>
          <p:nvGrpSpPr>
            <p:cNvPr id="26" name="Group 25">
              <a:extLst>
                <a:ext uri="{FF2B5EF4-FFF2-40B4-BE49-F238E27FC236}">
                  <a16:creationId xmlns:a16="http://schemas.microsoft.com/office/drawing/2014/main" id="{0B66508C-018B-4692-BCD3-B2A7BA57F062}"/>
                </a:ext>
              </a:extLst>
            </p:cNvPr>
            <p:cNvGrpSpPr/>
            <p:nvPr/>
          </p:nvGrpSpPr>
          <p:grpSpPr>
            <a:xfrm>
              <a:off x="1941083" y="6115938"/>
              <a:ext cx="1858957" cy="415157"/>
              <a:chOff x="1941083" y="6115938"/>
              <a:chExt cx="1858957" cy="415157"/>
            </a:xfrm>
          </p:grpSpPr>
          <p:sp>
            <p:nvSpPr>
              <p:cNvPr id="31" name="TextBox 30">
                <a:extLst>
                  <a:ext uri="{FF2B5EF4-FFF2-40B4-BE49-F238E27FC236}">
                    <a16:creationId xmlns:a16="http://schemas.microsoft.com/office/drawing/2014/main" id="{8D95035F-EAB6-45D8-864D-E5ED9210F717}"/>
                  </a:ext>
                </a:extLst>
              </p:cNvPr>
              <p:cNvSpPr txBox="1"/>
              <p:nvPr/>
            </p:nvSpPr>
            <p:spPr>
              <a:xfrm>
                <a:off x="1941083" y="6115938"/>
                <a:ext cx="508543" cy="227365"/>
              </a:xfrm>
              <a:prstGeom prst="rect">
                <a:avLst/>
              </a:prstGeom>
              <a:solidFill>
                <a:srgbClr val="99CC00"/>
              </a:solidFill>
            </p:spPr>
            <p:txBody>
              <a:bodyPr wrap="square" rtlCol="0">
                <a:spAutoFit/>
              </a:bodyPr>
              <a:lstStyle/>
              <a:p>
                <a:endParaRPr lang="en-US" dirty="0">
                  <a:highlight>
                    <a:srgbClr val="CCFF99"/>
                  </a:highlight>
                </a:endParaRPr>
              </a:p>
            </p:txBody>
          </p:sp>
          <p:sp>
            <p:nvSpPr>
              <p:cNvPr id="32" name="TextBox 31">
                <a:extLst>
                  <a:ext uri="{FF2B5EF4-FFF2-40B4-BE49-F238E27FC236}">
                    <a16:creationId xmlns:a16="http://schemas.microsoft.com/office/drawing/2014/main" id="{568B79CC-97B5-4AA5-897B-347ECAB565A3}"/>
                  </a:ext>
                </a:extLst>
              </p:cNvPr>
              <p:cNvSpPr txBox="1"/>
              <p:nvPr/>
            </p:nvSpPr>
            <p:spPr>
              <a:xfrm>
                <a:off x="2504785" y="6133208"/>
                <a:ext cx="1295255" cy="397887"/>
              </a:xfrm>
              <a:prstGeom prst="rect">
                <a:avLst/>
              </a:prstGeom>
              <a:noFill/>
            </p:spPr>
            <p:txBody>
              <a:bodyPr wrap="square" rtlCol="0">
                <a:spAutoFit/>
              </a:bodyPr>
              <a:lstStyle/>
              <a:p>
                <a:r>
                  <a:rPr lang="en-US" sz="2000" dirty="0"/>
                  <a:t>= </a:t>
                </a:r>
                <a:r>
                  <a:rPr lang="en-US" sz="1600" dirty="0"/>
                  <a:t>Reinforcing</a:t>
                </a:r>
              </a:p>
            </p:txBody>
          </p:sp>
        </p:grpSp>
        <p:grpSp>
          <p:nvGrpSpPr>
            <p:cNvPr id="27" name="Group 26">
              <a:extLst>
                <a:ext uri="{FF2B5EF4-FFF2-40B4-BE49-F238E27FC236}">
                  <a16:creationId xmlns:a16="http://schemas.microsoft.com/office/drawing/2014/main" id="{FF5171F6-9607-4DE3-8BEA-D7A6EC4B037F}"/>
                </a:ext>
              </a:extLst>
            </p:cNvPr>
            <p:cNvGrpSpPr/>
            <p:nvPr/>
          </p:nvGrpSpPr>
          <p:grpSpPr>
            <a:xfrm>
              <a:off x="3796004" y="6139579"/>
              <a:ext cx="1718939" cy="246312"/>
              <a:chOff x="3796004" y="6139579"/>
              <a:chExt cx="1718939" cy="246312"/>
            </a:xfrm>
          </p:grpSpPr>
          <p:sp>
            <p:nvSpPr>
              <p:cNvPr id="29" name="TextBox 28">
                <a:extLst>
                  <a:ext uri="{FF2B5EF4-FFF2-40B4-BE49-F238E27FC236}">
                    <a16:creationId xmlns:a16="http://schemas.microsoft.com/office/drawing/2014/main" id="{0C96DB0F-ACB5-4947-BD53-4B1C62A82684}"/>
                  </a:ext>
                </a:extLst>
              </p:cNvPr>
              <p:cNvSpPr txBox="1"/>
              <p:nvPr/>
            </p:nvSpPr>
            <p:spPr>
              <a:xfrm>
                <a:off x="3796004" y="6139579"/>
                <a:ext cx="427721" cy="233105"/>
              </a:xfrm>
              <a:prstGeom prst="rect">
                <a:avLst/>
              </a:prstGeom>
              <a:solidFill>
                <a:srgbClr val="CCFF99"/>
              </a:solidFill>
            </p:spPr>
            <p:txBody>
              <a:bodyPr wrap="square" rtlCol="0">
                <a:spAutoFit/>
              </a:bodyPr>
              <a:lstStyle/>
              <a:p>
                <a:endParaRPr lang="en-US" dirty="0"/>
              </a:p>
            </p:txBody>
          </p:sp>
          <p:sp>
            <p:nvSpPr>
              <p:cNvPr id="30" name="TextBox 29">
                <a:extLst>
                  <a:ext uri="{FF2B5EF4-FFF2-40B4-BE49-F238E27FC236}">
                    <a16:creationId xmlns:a16="http://schemas.microsoft.com/office/drawing/2014/main" id="{B88DC400-CA46-4225-9969-46B9CF41A0F9}"/>
                  </a:ext>
                </a:extLst>
              </p:cNvPr>
              <p:cNvSpPr txBox="1"/>
              <p:nvPr/>
            </p:nvSpPr>
            <p:spPr>
              <a:xfrm>
                <a:off x="4219688" y="6139579"/>
                <a:ext cx="1295255" cy="246312"/>
              </a:xfrm>
              <a:prstGeom prst="rect">
                <a:avLst/>
              </a:prstGeom>
              <a:noFill/>
            </p:spPr>
            <p:txBody>
              <a:bodyPr wrap="square" rtlCol="0">
                <a:spAutoFit/>
              </a:bodyPr>
              <a:lstStyle/>
              <a:p>
                <a:r>
                  <a:rPr lang="en-US" sz="2000" dirty="0"/>
                  <a:t>= </a:t>
                </a:r>
                <a:r>
                  <a:rPr lang="en-US" sz="1600" dirty="0"/>
                  <a:t>Enabling</a:t>
                </a:r>
              </a:p>
            </p:txBody>
          </p:sp>
        </p:grpSp>
      </p:grpSp>
      <p:sp>
        <p:nvSpPr>
          <p:cNvPr id="2" name="Speech Bubble: Rectangle with Corners Rounded 1">
            <a:extLst>
              <a:ext uri="{FF2B5EF4-FFF2-40B4-BE49-F238E27FC236}">
                <a16:creationId xmlns:a16="http://schemas.microsoft.com/office/drawing/2014/main" id="{ACE03DCC-4498-4280-9B67-2FCC46264936}"/>
              </a:ext>
            </a:extLst>
          </p:cNvPr>
          <p:cNvSpPr/>
          <p:nvPr/>
        </p:nvSpPr>
        <p:spPr>
          <a:xfrm>
            <a:off x="5354837" y="198704"/>
            <a:ext cx="1858618" cy="1123122"/>
          </a:xfrm>
          <a:prstGeom prst="wedgeRoundRectCallout">
            <a:avLst>
              <a:gd name="adj1" fmla="val -41689"/>
              <a:gd name="adj2" fmla="val 175775"/>
              <a:gd name="adj3" fmla="val 16667"/>
            </a:avLst>
          </a:prstGeom>
          <a:solidFill>
            <a:srgbClr val="00660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400" b="1" dirty="0">
                <a:solidFill>
                  <a:schemeClr val="bg1"/>
                </a:solidFill>
              </a:rPr>
              <a:t>Girls education would reduce child marriage by 64% in SSA and West Asia</a:t>
            </a:r>
          </a:p>
        </p:txBody>
      </p:sp>
      <p:sp>
        <p:nvSpPr>
          <p:cNvPr id="4" name="Speech Bubble: Rectangle with Corners Rounded 3">
            <a:extLst>
              <a:ext uri="{FF2B5EF4-FFF2-40B4-BE49-F238E27FC236}">
                <a16:creationId xmlns:a16="http://schemas.microsoft.com/office/drawing/2014/main" id="{F547E7AD-8414-4FD0-9F0B-C180E6802D8C}"/>
              </a:ext>
            </a:extLst>
          </p:cNvPr>
          <p:cNvSpPr/>
          <p:nvPr/>
        </p:nvSpPr>
        <p:spPr>
          <a:xfrm>
            <a:off x="105916" y="1034338"/>
            <a:ext cx="2215847" cy="1113261"/>
          </a:xfrm>
          <a:prstGeom prst="wedgeRoundRectCallout">
            <a:avLst>
              <a:gd name="adj1" fmla="val -13208"/>
              <a:gd name="adj2" fmla="val 104461"/>
              <a:gd name="adj3" fmla="val 16667"/>
            </a:avLst>
          </a:prstGeom>
          <a:solidFill>
            <a:srgbClr val="99CC0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400" b="1" dirty="0">
                <a:solidFill>
                  <a:schemeClr val="tx1"/>
                </a:solidFill>
              </a:rPr>
              <a:t>An extra year of secondary school for girls increases her future wages by 10-20%</a:t>
            </a:r>
          </a:p>
        </p:txBody>
      </p:sp>
      <p:sp>
        <p:nvSpPr>
          <p:cNvPr id="36" name="Speech Bubble: Rectangle with Corners Rounded 35">
            <a:extLst>
              <a:ext uri="{FF2B5EF4-FFF2-40B4-BE49-F238E27FC236}">
                <a16:creationId xmlns:a16="http://schemas.microsoft.com/office/drawing/2014/main" id="{14E7403D-885D-4FE1-95C8-204B84F4BC34}"/>
              </a:ext>
            </a:extLst>
          </p:cNvPr>
          <p:cNvSpPr/>
          <p:nvPr/>
        </p:nvSpPr>
        <p:spPr>
          <a:xfrm>
            <a:off x="548750" y="4339092"/>
            <a:ext cx="2215847" cy="1113261"/>
          </a:xfrm>
          <a:prstGeom prst="wedgeRoundRectCallout">
            <a:avLst>
              <a:gd name="adj1" fmla="val 31939"/>
              <a:gd name="adj2" fmla="val -77399"/>
              <a:gd name="adj3" fmla="val 16667"/>
            </a:avLst>
          </a:prstGeom>
          <a:solidFill>
            <a:srgbClr val="99CC0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400" b="1" dirty="0">
                <a:solidFill>
                  <a:schemeClr val="tx1"/>
                </a:solidFill>
              </a:rPr>
              <a:t>Women’s education alone resulted in a 43% reduction in hunger from 1970 to 1995</a:t>
            </a:r>
          </a:p>
        </p:txBody>
      </p:sp>
      <p:sp>
        <p:nvSpPr>
          <p:cNvPr id="37" name="Speech Bubble: Rectangle with Corners Rounded 36">
            <a:extLst>
              <a:ext uri="{FF2B5EF4-FFF2-40B4-BE49-F238E27FC236}">
                <a16:creationId xmlns:a16="http://schemas.microsoft.com/office/drawing/2014/main" id="{6030E0FA-DC1B-4101-92D4-83E29F475897}"/>
              </a:ext>
            </a:extLst>
          </p:cNvPr>
          <p:cNvSpPr/>
          <p:nvPr/>
        </p:nvSpPr>
        <p:spPr>
          <a:xfrm>
            <a:off x="2504082" y="204152"/>
            <a:ext cx="2393447" cy="1302321"/>
          </a:xfrm>
          <a:prstGeom prst="wedgeRoundRectCallout">
            <a:avLst>
              <a:gd name="adj1" fmla="val 3209"/>
              <a:gd name="adj2" fmla="val 144840"/>
              <a:gd name="adj3" fmla="val 16667"/>
            </a:avLst>
          </a:prstGeom>
          <a:solidFill>
            <a:srgbClr val="00660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400" b="1" dirty="0">
                <a:solidFill>
                  <a:schemeClr val="bg1"/>
                </a:solidFill>
              </a:rPr>
              <a:t>Each additional year of secondary school  is associated with a 43% reduction in HIV prevalence  among women 1990-2013</a:t>
            </a:r>
          </a:p>
        </p:txBody>
      </p:sp>
      <p:sp>
        <p:nvSpPr>
          <p:cNvPr id="38" name="Speech Bubble: Rectangle with Corners Rounded 37">
            <a:extLst>
              <a:ext uri="{FF2B5EF4-FFF2-40B4-BE49-F238E27FC236}">
                <a16:creationId xmlns:a16="http://schemas.microsoft.com/office/drawing/2014/main" id="{5310C416-E77B-4EF0-8E61-0F7F889B718A}"/>
              </a:ext>
            </a:extLst>
          </p:cNvPr>
          <p:cNvSpPr/>
          <p:nvPr/>
        </p:nvSpPr>
        <p:spPr>
          <a:xfrm>
            <a:off x="3843200" y="4265622"/>
            <a:ext cx="2215847" cy="1113261"/>
          </a:xfrm>
          <a:prstGeom prst="wedgeRoundRectCallout">
            <a:avLst>
              <a:gd name="adj1" fmla="val 88612"/>
              <a:gd name="adj2" fmla="val -81240"/>
              <a:gd name="adj3" fmla="val 16667"/>
            </a:avLst>
          </a:prstGeom>
          <a:solidFill>
            <a:srgbClr val="CCFF99"/>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400" b="1" dirty="0">
                <a:solidFill>
                  <a:schemeClr val="tx1"/>
                </a:solidFill>
              </a:rPr>
              <a:t>Each additional year of education for girls results in 9 fewer births per 1000 women.</a:t>
            </a:r>
          </a:p>
        </p:txBody>
      </p:sp>
      <p:sp>
        <p:nvSpPr>
          <p:cNvPr id="39" name="Speech Bubble: Rectangle with Corners Rounded 38">
            <a:extLst>
              <a:ext uri="{FF2B5EF4-FFF2-40B4-BE49-F238E27FC236}">
                <a16:creationId xmlns:a16="http://schemas.microsoft.com/office/drawing/2014/main" id="{93B1C101-6710-4997-8C7B-DAD8682A7D5E}"/>
              </a:ext>
            </a:extLst>
          </p:cNvPr>
          <p:cNvSpPr/>
          <p:nvPr/>
        </p:nvSpPr>
        <p:spPr>
          <a:xfrm>
            <a:off x="6677721" y="4361550"/>
            <a:ext cx="2215847" cy="1386097"/>
          </a:xfrm>
          <a:prstGeom prst="wedgeRoundRectCallout">
            <a:avLst>
              <a:gd name="adj1" fmla="val 30384"/>
              <a:gd name="adj2" fmla="val -75254"/>
              <a:gd name="adj3" fmla="val 16667"/>
            </a:avLst>
          </a:prstGeom>
          <a:solidFill>
            <a:srgbClr val="CCFF99"/>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400" b="1" dirty="0">
                <a:solidFill>
                  <a:schemeClr val="tx1"/>
                </a:solidFill>
              </a:rPr>
              <a:t>Girls’ educational attainment associated with national index score of vulnerability to climate disasters.</a:t>
            </a:r>
          </a:p>
        </p:txBody>
      </p:sp>
    </p:spTree>
    <p:extLst>
      <p:ext uri="{BB962C8B-B14F-4D97-AF65-F5344CB8AC3E}">
        <p14:creationId xmlns:p14="http://schemas.microsoft.com/office/powerpoint/2010/main" val="7774097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3252339" y="2325840"/>
            <a:ext cx="1378733" cy="1288990"/>
          </a:xfrm>
          <a:prstGeom prst="rect">
            <a:avLst/>
          </a:prstGeom>
        </p:spPr>
      </p:pic>
      <p:sp>
        <p:nvSpPr>
          <p:cNvPr id="6" name="Rectangle 5"/>
          <p:cNvSpPr/>
          <p:nvPr/>
        </p:nvSpPr>
        <p:spPr>
          <a:xfrm>
            <a:off x="1307002" y="5123543"/>
            <a:ext cx="7344816" cy="718287"/>
          </a:xfrm>
          <a:prstGeom prst="rect">
            <a:avLst/>
          </a:prstGeom>
          <a:no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solidFill>
                  <a:srgbClr val="C00000"/>
                </a:solidFill>
              </a:rPr>
              <a:t>HIV RISK BEHAVIOURS AND SUSCEPTIBILITY TO INFECTION</a:t>
            </a:r>
          </a:p>
          <a:p>
            <a:pPr algn="ctr"/>
            <a:r>
              <a:rPr lang="en-US" sz="1400" i="1" dirty="0">
                <a:solidFill>
                  <a:srgbClr val="C00000"/>
                </a:solidFill>
              </a:rPr>
              <a:t>(early sexual debut, number of partners, risk of partners, transactional sex, condom non-use)</a:t>
            </a: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27398" y="2311444"/>
            <a:ext cx="1296041" cy="1288990"/>
          </a:xfrm>
          <a:prstGeom prst="rect">
            <a:avLst/>
          </a:prstGeom>
        </p:spPr>
      </p:pic>
      <p:sp>
        <p:nvSpPr>
          <p:cNvPr id="15" name="Rectangle 14"/>
          <p:cNvSpPr/>
          <p:nvPr/>
        </p:nvSpPr>
        <p:spPr>
          <a:xfrm>
            <a:off x="2884884" y="795064"/>
            <a:ext cx="4488336" cy="53229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Ending Violence against Women</a:t>
            </a:r>
          </a:p>
          <a:p>
            <a:pPr algn="ctr"/>
            <a:r>
              <a:rPr lang="en-US" dirty="0"/>
              <a:t>Goal 5, Target 2</a:t>
            </a:r>
          </a:p>
        </p:txBody>
      </p:sp>
      <p:cxnSp>
        <p:nvCxnSpPr>
          <p:cNvPr id="19" name="Straight Arrow Connector 18"/>
          <p:cNvCxnSpPr>
            <a:stCxn id="15" idx="2"/>
            <a:endCxn id="4" idx="0"/>
          </p:cNvCxnSpPr>
          <p:nvPr/>
        </p:nvCxnSpPr>
        <p:spPr>
          <a:xfrm flipH="1">
            <a:off x="3941706" y="1327356"/>
            <a:ext cx="1187346" cy="998484"/>
          </a:xfrm>
          <a:prstGeom prst="straightConnector1">
            <a:avLst/>
          </a:prstGeom>
          <a:ln w="2222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5" idx="2"/>
            <a:endCxn id="10" idx="0"/>
          </p:cNvCxnSpPr>
          <p:nvPr/>
        </p:nvCxnSpPr>
        <p:spPr>
          <a:xfrm>
            <a:off x="5129052" y="1327356"/>
            <a:ext cx="746367" cy="984088"/>
          </a:xfrm>
          <a:prstGeom prst="straightConnector1">
            <a:avLst/>
          </a:prstGeom>
          <a:ln w="2222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a:cxnSpLocks/>
            <a:stCxn id="4" idx="2"/>
            <a:endCxn id="6" idx="0"/>
          </p:cNvCxnSpPr>
          <p:nvPr/>
        </p:nvCxnSpPr>
        <p:spPr>
          <a:xfrm>
            <a:off x="3941706" y="3614830"/>
            <a:ext cx="1037704" cy="1508713"/>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a:cxnSpLocks/>
            <a:endCxn id="6" idx="0"/>
          </p:cNvCxnSpPr>
          <p:nvPr/>
        </p:nvCxnSpPr>
        <p:spPr>
          <a:xfrm flipH="1">
            <a:off x="4979410" y="3632801"/>
            <a:ext cx="682056" cy="1490742"/>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a:cxnSpLocks/>
            <a:stCxn id="29" idx="2"/>
            <a:endCxn id="6" idx="0"/>
          </p:cNvCxnSpPr>
          <p:nvPr/>
        </p:nvCxnSpPr>
        <p:spPr>
          <a:xfrm flipH="1">
            <a:off x="4979410" y="3605137"/>
            <a:ext cx="2874877" cy="1518406"/>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pic>
        <p:nvPicPr>
          <p:cNvPr id="29" name="Picture 6" descr="Goal 8 Decent Work and Economic Growth">
            <a:extLst>
              <a:ext uri="{FF2B5EF4-FFF2-40B4-BE49-F238E27FC236}">
                <a16:creationId xmlns:a16="http://schemas.microsoft.com/office/drawing/2014/main" id="{FECE9CEB-EFCC-445A-A664-D83658B5158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36219" y="2319439"/>
            <a:ext cx="1236136" cy="1285698"/>
          </a:xfrm>
          <a:prstGeom prst="rect">
            <a:avLst/>
          </a:prstGeom>
          <a:noFill/>
          <a:extLst>
            <a:ext uri="{909E8E84-426E-40DD-AFC4-6F175D3DCCD1}">
              <a14:hiddenFill xmlns:a14="http://schemas.microsoft.com/office/drawing/2010/main">
                <a:solidFill>
                  <a:srgbClr val="FFFFFF"/>
                </a:solidFill>
              </a14:hiddenFill>
            </a:ext>
          </a:extLst>
        </p:spPr>
      </p:pic>
      <p:cxnSp>
        <p:nvCxnSpPr>
          <p:cNvPr id="30" name="Straight Arrow Connector 29">
            <a:extLst>
              <a:ext uri="{FF2B5EF4-FFF2-40B4-BE49-F238E27FC236}">
                <a16:creationId xmlns:a16="http://schemas.microsoft.com/office/drawing/2014/main" id="{5C5B120B-2CFE-4B26-AD93-23AAA23B3D3F}"/>
              </a:ext>
            </a:extLst>
          </p:cNvPr>
          <p:cNvCxnSpPr>
            <a:cxnSpLocks/>
            <a:stCxn id="15" idx="2"/>
            <a:endCxn id="29" idx="0"/>
          </p:cNvCxnSpPr>
          <p:nvPr/>
        </p:nvCxnSpPr>
        <p:spPr>
          <a:xfrm>
            <a:off x="5129052" y="1327356"/>
            <a:ext cx="2725235" cy="992083"/>
          </a:xfrm>
          <a:prstGeom prst="straightConnector1">
            <a:avLst/>
          </a:prstGeom>
          <a:ln w="2222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40" name="Picture 39">
            <a:extLst>
              <a:ext uri="{FF2B5EF4-FFF2-40B4-BE49-F238E27FC236}">
                <a16:creationId xmlns:a16="http://schemas.microsoft.com/office/drawing/2014/main" id="{49235822-90C8-4D43-A78F-452FD27FFB01}"/>
              </a:ext>
            </a:extLst>
          </p:cNvPr>
          <p:cNvPicPr>
            <a:picLocks noChangeAspect="1"/>
          </p:cNvPicPr>
          <p:nvPr/>
        </p:nvPicPr>
        <p:blipFill>
          <a:blip r:embed="rId6"/>
          <a:stretch>
            <a:fillRect/>
          </a:stretch>
        </p:blipFill>
        <p:spPr>
          <a:xfrm>
            <a:off x="1447487" y="2325840"/>
            <a:ext cx="1282204" cy="1288990"/>
          </a:xfrm>
          <a:prstGeom prst="rect">
            <a:avLst/>
          </a:prstGeom>
        </p:spPr>
      </p:pic>
      <p:cxnSp>
        <p:nvCxnSpPr>
          <p:cNvPr id="51" name="Straight Connector 50">
            <a:extLst>
              <a:ext uri="{FF2B5EF4-FFF2-40B4-BE49-F238E27FC236}">
                <a16:creationId xmlns:a16="http://schemas.microsoft.com/office/drawing/2014/main" id="{BFAE6B2A-2E2B-4734-9D11-00EA959C85F3}"/>
              </a:ext>
            </a:extLst>
          </p:cNvPr>
          <p:cNvCxnSpPr>
            <a:cxnSpLocks/>
            <a:stCxn id="40" idx="2"/>
            <a:endCxn id="6" idx="0"/>
          </p:cNvCxnSpPr>
          <p:nvPr/>
        </p:nvCxnSpPr>
        <p:spPr>
          <a:xfrm>
            <a:off x="2088589" y="3614830"/>
            <a:ext cx="2890821" cy="1508713"/>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45C86C44-6C20-4486-B32C-5E5644EBE272}"/>
              </a:ext>
            </a:extLst>
          </p:cNvPr>
          <p:cNvCxnSpPr>
            <a:cxnSpLocks/>
            <a:stCxn id="15" idx="2"/>
            <a:endCxn id="40" idx="0"/>
          </p:cNvCxnSpPr>
          <p:nvPr/>
        </p:nvCxnSpPr>
        <p:spPr>
          <a:xfrm flipH="1">
            <a:off x="2088589" y="1327356"/>
            <a:ext cx="3040463" cy="998484"/>
          </a:xfrm>
          <a:prstGeom prst="straightConnector1">
            <a:avLst/>
          </a:prstGeom>
          <a:ln w="2222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74555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3017282" y="2379711"/>
            <a:ext cx="1378733" cy="1288990"/>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80611" y="2379711"/>
            <a:ext cx="1296041" cy="1288990"/>
          </a:xfrm>
          <a:prstGeom prst="rect">
            <a:avLst/>
          </a:prstGeom>
        </p:spPr>
      </p:pic>
      <p:sp>
        <p:nvSpPr>
          <p:cNvPr id="15" name="Rectangle 14"/>
          <p:cNvSpPr/>
          <p:nvPr/>
        </p:nvSpPr>
        <p:spPr>
          <a:xfrm>
            <a:off x="2504082" y="809996"/>
            <a:ext cx="4488336" cy="53229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Ending Violence against Women</a:t>
            </a:r>
          </a:p>
          <a:p>
            <a:pPr algn="ctr"/>
            <a:r>
              <a:rPr lang="en-US" dirty="0"/>
              <a:t>Goal 5, Target 2</a:t>
            </a:r>
          </a:p>
        </p:txBody>
      </p:sp>
      <p:cxnSp>
        <p:nvCxnSpPr>
          <p:cNvPr id="19" name="Straight Arrow Connector 18"/>
          <p:cNvCxnSpPr>
            <a:stCxn id="15" idx="2"/>
            <a:endCxn id="4" idx="0"/>
          </p:cNvCxnSpPr>
          <p:nvPr/>
        </p:nvCxnSpPr>
        <p:spPr>
          <a:xfrm flipH="1">
            <a:off x="3706649" y="1342288"/>
            <a:ext cx="1041601" cy="1037423"/>
          </a:xfrm>
          <a:prstGeom prst="straightConnector1">
            <a:avLst/>
          </a:prstGeom>
          <a:ln w="2222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5" idx="2"/>
            <a:endCxn id="10" idx="0"/>
          </p:cNvCxnSpPr>
          <p:nvPr/>
        </p:nvCxnSpPr>
        <p:spPr>
          <a:xfrm>
            <a:off x="4748250" y="1342288"/>
            <a:ext cx="580382" cy="1037423"/>
          </a:xfrm>
          <a:prstGeom prst="straightConnector1">
            <a:avLst/>
          </a:prstGeom>
          <a:ln w="2222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29" name="Picture 6" descr="Goal 8 Decent Work and Economic Growth">
            <a:extLst>
              <a:ext uri="{FF2B5EF4-FFF2-40B4-BE49-F238E27FC236}">
                <a16:creationId xmlns:a16="http://schemas.microsoft.com/office/drawing/2014/main" id="{FECE9CEB-EFCC-445A-A664-D83658B5158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74350" y="2383003"/>
            <a:ext cx="1236136" cy="1285698"/>
          </a:xfrm>
          <a:prstGeom prst="rect">
            <a:avLst/>
          </a:prstGeom>
          <a:noFill/>
          <a:extLst>
            <a:ext uri="{909E8E84-426E-40DD-AFC4-6F175D3DCCD1}">
              <a14:hiddenFill xmlns:a14="http://schemas.microsoft.com/office/drawing/2010/main">
                <a:solidFill>
                  <a:srgbClr val="FFFFFF"/>
                </a:solidFill>
              </a14:hiddenFill>
            </a:ext>
          </a:extLst>
        </p:spPr>
      </p:pic>
      <p:cxnSp>
        <p:nvCxnSpPr>
          <p:cNvPr id="30" name="Straight Arrow Connector 29">
            <a:extLst>
              <a:ext uri="{FF2B5EF4-FFF2-40B4-BE49-F238E27FC236}">
                <a16:creationId xmlns:a16="http://schemas.microsoft.com/office/drawing/2014/main" id="{5C5B120B-2CFE-4B26-AD93-23AAA23B3D3F}"/>
              </a:ext>
            </a:extLst>
          </p:cNvPr>
          <p:cNvCxnSpPr>
            <a:cxnSpLocks/>
            <a:stCxn id="15" idx="2"/>
            <a:endCxn id="29" idx="0"/>
          </p:cNvCxnSpPr>
          <p:nvPr/>
        </p:nvCxnSpPr>
        <p:spPr>
          <a:xfrm>
            <a:off x="4748250" y="1342288"/>
            <a:ext cx="2244168" cy="1040715"/>
          </a:xfrm>
          <a:prstGeom prst="straightConnector1">
            <a:avLst/>
          </a:prstGeom>
          <a:ln w="2222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40" name="Picture 39">
            <a:extLst>
              <a:ext uri="{FF2B5EF4-FFF2-40B4-BE49-F238E27FC236}">
                <a16:creationId xmlns:a16="http://schemas.microsoft.com/office/drawing/2014/main" id="{49235822-90C8-4D43-A78F-452FD27FFB01}"/>
              </a:ext>
            </a:extLst>
          </p:cNvPr>
          <p:cNvPicPr>
            <a:picLocks noChangeAspect="1"/>
          </p:cNvPicPr>
          <p:nvPr/>
        </p:nvPicPr>
        <p:blipFill>
          <a:blip r:embed="rId6"/>
          <a:stretch>
            <a:fillRect/>
          </a:stretch>
        </p:blipFill>
        <p:spPr>
          <a:xfrm>
            <a:off x="1373740" y="2379711"/>
            <a:ext cx="1282204" cy="1288990"/>
          </a:xfrm>
          <a:prstGeom prst="rect">
            <a:avLst/>
          </a:prstGeom>
        </p:spPr>
      </p:pic>
      <p:grpSp>
        <p:nvGrpSpPr>
          <p:cNvPr id="31" name="Group 30">
            <a:extLst>
              <a:ext uri="{FF2B5EF4-FFF2-40B4-BE49-F238E27FC236}">
                <a16:creationId xmlns:a16="http://schemas.microsoft.com/office/drawing/2014/main" id="{82320DEF-0CCB-4768-8786-207A8834FBD3}"/>
              </a:ext>
            </a:extLst>
          </p:cNvPr>
          <p:cNvGrpSpPr/>
          <p:nvPr/>
        </p:nvGrpSpPr>
        <p:grpSpPr>
          <a:xfrm>
            <a:off x="442957" y="5754978"/>
            <a:ext cx="6411947" cy="681800"/>
            <a:chOff x="445825" y="6111372"/>
            <a:chExt cx="5069118" cy="419723"/>
          </a:xfrm>
        </p:grpSpPr>
        <p:grpSp>
          <p:nvGrpSpPr>
            <p:cNvPr id="34" name="Group 33">
              <a:extLst>
                <a:ext uri="{FF2B5EF4-FFF2-40B4-BE49-F238E27FC236}">
                  <a16:creationId xmlns:a16="http://schemas.microsoft.com/office/drawing/2014/main" id="{2D92DBCC-7349-4BF2-897B-2697E504B072}"/>
                </a:ext>
              </a:extLst>
            </p:cNvPr>
            <p:cNvGrpSpPr/>
            <p:nvPr/>
          </p:nvGrpSpPr>
          <p:grpSpPr>
            <a:xfrm>
              <a:off x="445825" y="6111372"/>
              <a:ext cx="1765303" cy="254942"/>
              <a:chOff x="445825" y="6111372"/>
              <a:chExt cx="1765303" cy="254942"/>
            </a:xfrm>
          </p:grpSpPr>
          <p:sp>
            <p:nvSpPr>
              <p:cNvPr id="45" name="TextBox 44">
                <a:extLst>
                  <a:ext uri="{FF2B5EF4-FFF2-40B4-BE49-F238E27FC236}">
                    <a16:creationId xmlns:a16="http://schemas.microsoft.com/office/drawing/2014/main" id="{CAC651D6-90A6-49D7-BB8C-46DB3B655B7B}"/>
                  </a:ext>
                </a:extLst>
              </p:cNvPr>
              <p:cNvSpPr txBox="1"/>
              <p:nvPr/>
            </p:nvSpPr>
            <p:spPr>
              <a:xfrm>
                <a:off x="445825" y="6119863"/>
                <a:ext cx="439506" cy="246451"/>
              </a:xfrm>
              <a:prstGeom prst="rect">
                <a:avLst/>
              </a:prstGeom>
              <a:solidFill>
                <a:srgbClr val="006600"/>
              </a:solidFill>
            </p:spPr>
            <p:txBody>
              <a:bodyPr wrap="square" rtlCol="0">
                <a:spAutoFit/>
              </a:bodyPr>
              <a:lstStyle/>
              <a:p>
                <a:endParaRPr lang="en-US" dirty="0"/>
              </a:p>
            </p:txBody>
          </p:sp>
          <p:sp>
            <p:nvSpPr>
              <p:cNvPr id="46" name="TextBox 45">
                <a:extLst>
                  <a:ext uri="{FF2B5EF4-FFF2-40B4-BE49-F238E27FC236}">
                    <a16:creationId xmlns:a16="http://schemas.microsoft.com/office/drawing/2014/main" id="{67CC9808-A12D-4A8A-9B3E-70C0DF0D765E}"/>
                  </a:ext>
                </a:extLst>
              </p:cNvPr>
              <p:cNvSpPr txBox="1"/>
              <p:nvPr/>
            </p:nvSpPr>
            <p:spPr>
              <a:xfrm>
                <a:off x="915873" y="6111372"/>
                <a:ext cx="1295255" cy="246311"/>
              </a:xfrm>
              <a:prstGeom prst="rect">
                <a:avLst/>
              </a:prstGeom>
              <a:noFill/>
            </p:spPr>
            <p:txBody>
              <a:bodyPr wrap="square" rtlCol="0">
                <a:spAutoFit/>
              </a:bodyPr>
              <a:lstStyle/>
              <a:p>
                <a:r>
                  <a:rPr lang="en-US" sz="2000" dirty="0"/>
                  <a:t>= </a:t>
                </a:r>
                <a:r>
                  <a:rPr lang="en-US" sz="1600" dirty="0"/>
                  <a:t>Indivisible</a:t>
                </a:r>
              </a:p>
            </p:txBody>
          </p:sp>
        </p:grpSp>
        <p:grpSp>
          <p:nvGrpSpPr>
            <p:cNvPr id="35" name="Group 34">
              <a:extLst>
                <a:ext uri="{FF2B5EF4-FFF2-40B4-BE49-F238E27FC236}">
                  <a16:creationId xmlns:a16="http://schemas.microsoft.com/office/drawing/2014/main" id="{81BD44DE-4159-470B-A091-F7EF99DA8C43}"/>
                </a:ext>
              </a:extLst>
            </p:cNvPr>
            <p:cNvGrpSpPr/>
            <p:nvPr/>
          </p:nvGrpSpPr>
          <p:grpSpPr>
            <a:xfrm>
              <a:off x="1941083" y="6115938"/>
              <a:ext cx="1858957" cy="415157"/>
              <a:chOff x="1941083" y="6115938"/>
              <a:chExt cx="1858957" cy="415157"/>
            </a:xfrm>
          </p:grpSpPr>
          <p:sp>
            <p:nvSpPr>
              <p:cNvPr id="43" name="TextBox 42">
                <a:extLst>
                  <a:ext uri="{FF2B5EF4-FFF2-40B4-BE49-F238E27FC236}">
                    <a16:creationId xmlns:a16="http://schemas.microsoft.com/office/drawing/2014/main" id="{D2D6BC08-385C-4BBA-9D83-F80B77889C52}"/>
                  </a:ext>
                </a:extLst>
              </p:cNvPr>
              <p:cNvSpPr txBox="1"/>
              <p:nvPr/>
            </p:nvSpPr>
            <p:spPr>
              <a:xfrm>
                <a:off x="1941083" y="6115938"/>
                <a:ext cx="508543" cy="227365"/>
              </a:xfrm>
              <a:prstGeom prst="rect">
                <a:avLst/>
              </a:prstGeom>
              <a:solidFill>
                <a:srgbClr val="99CC00"/>
              </a:solidFill>
            </p:spPr>
            <p:txBody>
              <a:bodyPr wrap="square" rtlCol="0">
                <a:spAutoFit/>
              </a:bodyPr>
              <a:lstStyle/>
              <a:p>
                <a:endParaRPr lang="en-US" dirty="0">
                  <a:highlight>
                    <a:srgbClr val="CCFF99"/>
                  </a:highlight>
                </a:endParaRPr>
              </a:p>
            </p:txBody>
          </p:sp>
          <p:sp>
            <p:nvSpPr>
              <p:cNvPr id="44" name="TextBox 43">
                <a:extLst>
                  <a:ext uri="{FF2B5EF4-FFF2-40B4-BE49-F238E27FC236}">
                    <a16:creationId xmlns:a16="http://schemas.microsoft.com/office/drawing/2014/main" id="{D6750DB1-6179-46C1-BCA8-78C1950A6EC2}"/>
                  </a:ext>
                </a:extLst>
              </p:cNvPr>
              <p:cNvSpPr txBox="1"/>
              <p:nvPr/>
            </p:nvSpPr>
            <p:spPr>
              <a:xfrm>
                <a:off x="2504785" y="6133208"/>
                <a:ext cx="1295255" cy="397887"/>
              </a:xfrm>
              <a:prstGeom prst="rect">
                <a:avLst/>
              </a:prstGeom>
              <a:noFill/>
            </p:spPr>
            <p:txBody>
              <a:bodyPr wrap="square" rtlCol="0">
                <a:spAutoFit/>
              </a:bodyPr>
              <a:lstStyle/>
              <a:p>
                <a:r>
                  <a:rPr lang="en-US" sz="2000" dirty="0"/>
                  <a:t>= </a:t>
                </a:r>
                <a:r>
                  <a:rPr lang="en-US" sz="1600" dirty="0"/>
                  <a:t>Reinforcing</a:t>
                </a:r>
              </a:p>
            </p:txBody>
          </p:sp>
        </p:grpSp>
        <p:grpSp>
          <p:nvGrpSpPr>
            <p:cNvPr id="37" name="Group 36">
              <a:extLst>
                <a:ext uri="{FF2B5EF4-FFF2-40B4-BE49-F238E27FC236}">
                  <a16:creationId xmlns:a16="http://schemas.microsoft.com/office/drawing/2014/main" id="{D60C14CE-50A6-49F5-B9AE-66E7D00A7F49}"/>
                </a:ext>
              </a:extLst>
            </p:cNvPr>
            <p:cNvGrpSpPr/>
            <p:nvPr/>
          </p:nvGrpSpPr>
          <p:grpSpPr>
            <a:xfrm>
              <a:off x="3796004" y="6139579"/>
              <a:ext cx="1718939" cy="246312"/>
              <a:chOff x="3796004" y="6139579"/>
              <a:chExt cx="1718939" cy="246312"/>
            </a:xfrm>
          </p:grpSpPr>
          <p:sp>
            <p:nvSpPr>
              <p:cNvPr id="38" name="TextBox 37">
                <a:extLst>
                  <a:ext uri="{FF2B5EF4-FFF2-40B4-BE49-F238E27FC236}">
                    <a16:creationId xmlns:a16="http://schemas.microsoft.com/office/drawing/2014/main" id="{ED81579D-1872-4972-B6D3-B6D4C2FA1F37}"/>
                  </a:ext>
                </a:extLst>
              </p:cNvPr>
              <p:cNvSpPr txBox="1"/>
              <p:nvPr/>
            </p:nvSpPr>
            <p:spPr>
              <a:xfrm>
                <a:off x="3796004" y="6139579"/>
                <a:ext cx="427721" cy="233105"/>
              </a:xfrm>
              <a:prstGeom prst="rect">
                <a:avLst/>
              </a:prstGeom>
              <a:solidFill>
                <a:srgbClr val="CCFF99"/>
              </a:solidFill>
            </p:spPr>
            <p:txBody>
              <a:bodyPr wrap="square" rtlCol="0">
                <a:spAutoFit/>
              </a:bodyPr>
              <a:lstStyle/>
              <a:p>
                <a:endParaRPr lang="en-US" dirty="0"/>
              </a:p>
            </p:txBody>
          </p:sp>
          <p:sp>
            <p:nvSpPr>
              <p:cNvPr id="41" name="TextBox 40">
                <a:extLst>
                  <a:ext uri="{FF2B5EF4-FFF2-40B4-BE49-F238E27FC236}">
                    <a16:creationId xmlns:a16="http://schemas.microsoft.com/office/drawing/2014/main" id="{6763D98F-6812-4727-B4FA-B2B83C078BEB}"/>
                  </a:ext>
                </a:extLst>
              </p:cNvPr>
              <p:cNvSpPr txBox="1"/>
              <p:nvPr/>
            </p:nvSpPr>
            <p:spPr>
              <a:xfrm>
                <a:off x="4219688" y="6139579"/>
                <a:ext cx="1295255" cy="246312"/>
              </a:xfrm>
              <a:prstGeom prst="rect">
                <a:avLst/>
              </a:prstGeom>
              <a:noFill/>
            </p:spPr>
            <p:txBody>
              <a:bodyPr wrap="square" rtlCol="0">
                <a:spAutoFit/>
              </a:bodyPr>
              <a:lstStyle/>
              <a:p>
                <a:r>
                  <a:rPr lang="en-US" sz="2000" dirty="0"/>
                  <a:t>= </a:t>
                </a:r>
                <a:r>
                  <a:rPr lang="en-US" sz="1600" dirty="0"/>
                  <a:t>Enabling</a:t>
                </a:r>
              </a:p>
            </p:txBody>
          </p:sp>
        </p:grpSp>
      </p:grpSp>
      <p:sp>
        <p:nvSpPr>
          <p:cNvPr id="48" name="Speech Bubble: Rectangle with Corners Rounded 47">
            <a:extLst>
              <a:ext uri="{FF2B5EF4-FFF2-40B4-BE49-F238E27FC236}">
                <a16:creationId xmlns:a16="http://schemas.microsoft.com/office/drawing/2014/main" id="{42B5FF76-C27A-40D6-A9A2-0C46F58A7D33}"/>
              </a:ext>
            </a:extLst>
          </p:cNvPr>
          <p:cNvSpPr/>
          <p:nvPr/>
        </p:nvSpPr>
        <p:spPr>
          <a:xfrm>
            <a:off x="5518754" y="3975911"/>
            <a:ext cx="3211079" cy="1758803"/>
          </a:xfrm>
          <a:prstGeom prst="wedgeRoundRectCallout">
            <a:avLst>
              <a:gd name="adj1" fmla="val -53632"/>
              <a:gd name="adj2" fmla="val -67737"/>
              <a:gd name="adj3" fmla="val 16667"/>
            </a:avLst>
          </a:prstGeom>
          <a:solidFill>
            <a:srgbClr val="00660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400" b="1" dirty="0">
                <a:solidFill>
                  <a:schemeClr val="bg1"/>
                </a:solidFill>
              </a:rPr>
              <a:t>Women exposed to intimate partner violence are on average twice as likely to experience depression, 16% more likely to have a low birth weight baby and roughly 1.5 times more likely to acquire HIV, syphilis, chlamydia or </a:t>
            </a:r>
            <a:r>
              <a:rPr lang="en-US" sz="1400" b="1" dirty="0" err="1">
                <a:solidFill>
                  <a:schemeClr val="bg1"/>
                </a:solidFill>
              </a:rPr>
              <a:t>gonorrhoea</a:t>
            </a:r>
            <a:r>
              <a:rPr lang="en-US" sz="1400" b="1" dirty="0">
                <a:solidFill>
                  <a:schemeClr val="bg1"/>
                </a:solidFill>
              </a:rPr>
              <a:t> (WHO 2013). </a:t>
            </a:r>
          </a:p>
          <a:p>
            <a:pPr algn="ctr"/>
            <a:endParaRPr lang="en-US" sz="1400" b="1" dirty="0">
              <a:solidFill>
                <a:schemeClr val="tx1"/>
              </a:solidFill>
            </a:endParaRPr>
          </a:p>
        </p:txBody>
      </p:sp>
      <p:cxnSp>
        <p:nvCxnSpPr>
          <p:cNvPr id="53" name="Straight Arrow Connector 52">
            <a:extLst>
              <a:ext uri="{FF2B5EF4-FFF2-40B4-BE49-F238E27FC236}">
                <a16:creationId xmlns:a16="http://schemas.microsoft.com/office/drawing/2014/main" id="{7B3EE22F-0BDF-4E4C-BAE6-50D79B78D587}"/>
              </a:ext>
            </a:extLst>
          </p:cNvPr>
          <p:cNvCxnSpPr>
            <a:cxnSpLocks/>
            <a:stCxn id="15" idx="2"/>
            <a:endCxn id="40" idx="0"/>
          </p:cNvCxnSpPr>
          <p:nvPr/>
        </p:nvCxnSpPr>
        <p:spPr>
          <a:xfrm flipH="1">
            <a:off x="2014842" y="1342288"/>
            <a:ext cx="2733408" cy="1037423"/>
          </a:xfrm>
          <a:prstGeom prst="straightConnector1">
            <a:avLst/>
          </a:prstGeom>
          <a:ln w="2222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50762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55184" y="2193952"/>
            <a:ext cx="8013700" cy="3989133"/>
          </a:xfrm>
        </p:spPr>
        <p:txBody>
          <a:bodyPr/>
          <a:lstStyle/>
          <a:p>
            <a:pPr>
              <a:spcBef>
                <a:spcPts val="1176"/>
              </a:spcBef>
            </a:pPr>
            <a:r>
              <a:rPr lang="en-US" sz="2000" dirty="0"/>
              <a:t>In 2015, the 17 Sustainable Development Goals were adopted by world leaders. </a:t>
            </a:r>
          </a:p>
          <a:p>
            <a:pPr>
              <a:spcBef>
                <a:spcPts val="1176"/>
              </a:spcBef>
            </a:pPr>
            <a:r>
              <a:rPr lang="en-US" sz="2000" dirty="0"/>
              <a:t>In 2011, STRIVE was established to develop an alternative perspective on fighting the HIV epidemic--replacing short-term thinking and vertical programming on HIV with system thinking on how to address upstream risk factors that HIV shares with multiple development outcomes</a:t>
            </a:r>
          </a:p>
          <a:p>
            <a:pPr>
              <a:spcBef>
                <a:spcPts val="1176"/>
              </a:spcBef>
            </a:pPr>
            <a:r>
              <a:rPr lang="en-US" sz="2000" dirty="0"/>
              <a:t>What lessons can be brought from STRIVE’s 6 years of research and thought leadership to inform strategies for achieving the SDGs?</a:t>
            </a:r>
          </a:p>
        </p:txBody>
      </p:sp>
      <p:pic>
        <p:nvPicPr>
          <p:cNvPr id="5" name="Picture 4">
            <a:extLst>
              <a:ext uri="{FF2B5EF4-FFF2-40B4-BE49-F238E27FC236}">
                <a16:creationId xmlns:a16="http://schemas.microsoft.com/office/drawing/2014/main" id="{A2D8F43E-699D-4D4E-9499-2129A5450A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8884" y="1049819"/>
            <a:ext cx="6861401" cy="695288"/>
          </a:xfrm>
          <a:prstGeom prst="rect">
            <a:avLst/>
          </a:prstGeom>
          <a:ln w="28575">
            <a:noFill/>
          </a:ln>
        </p:spPr>
      </p:pic>
    </p:spTree>
    <p:extLst>
      <p:ext uri="{BB962C8B-B14F-4D97-AF65-F5344CB8AC3E}">
        <p14:creationId xmlns:p14="http://schemas.microsoft.com/office/powerpoint/2010/main" val="24230782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3017282" y="2379711"/>
            <a:ext cx="1378733" cy="1288990"/>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80611" y="2379711"/>
            <a:ext cx="1296041" cy="1288990"/>
          </a:xfrm>
          <a:prstGeom prst="rect">
            <a:avLst/>
          </a:prstGeom>
        </p:spPr>
      </p:pic>
      <p:sp>
        <p:nvSpPr>
          <p:cNvPr id="15" name="Rectangle 14"/>
          <p:cNvSpPr/>
          <p:nvPr/>
        </p:nvSpPr>
        <p:spPr>
          <a:xfrm>
            <a:off x="2504082" y="809996"/>
            <a:ext cx="4488336" cy="53229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Ending Violence against Women</a:t>
            </a:r>
          </a:p>
          <a:p>
            <a:pPr algn="ctr"/>
            <a:r>
              <a:rPr lang="en-US" dirty="0"/>
              <a:t>Goal 5, Target 2</a:t>
            </a:r>
          </a:p>
        </p:txBody>
      </p:sp>
      <p:cxnSp>
        <p:nvCxnSpPr>
          <p:cNvPr id="19" name="Straight Arrow Connector 18"/>
          <p:cNvCxnSpPr>
            <a:stCxn id="15" idx="2"/>
            <a:endCxn id="4" idx="0"/>
          </p:cNvCxnSpPr>
          <p:nvPr/>
        </p:nvCxnSpPr>
        <p:spPr>
          <a:xfrm flipH="1">
            <a:off x="3706649" y="1342288"/>
            <a:ext cx="1041601" cy="1037423"/>
          </a:xfrm>
          <a:prstGeom prst="straightConnector1">
            <a:avLst/>
          </a:prstGeom>
          <a:ln w="2222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5" idx="2"/>
            <a:endCxn id="10" idx="0"/>
          </p:cNvCxnSpPr>
          <p:nvPr/>
        </p:nvCxnSpPr>
        <p:spPr>
          <a:xfrm>
            <a:off x="4748250" y="1342288"/>
            <a:ext cx="580382" cy="1037423"/>
          </a:xfrm>
          <a:prstGeom prst="straightConnector1">
            <a:avLst/>
          </a:prstGeom>
          <a:ln w="2222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29" name="Picture 6" descr="Goal 8 Decent Work and Economic Growth">
            <a:extLst>
              <a:ext uri="{FF2B5EF4-FFF2-40B4-BE49-F238E27FC236}">
                <a16:creationId xmlns:a16="http://schemas.microsoft.com/office/drawing/2014/main" id="{FECE9CEB-EFCC-445A-A664-D83658B5158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74350" y="2383003"/>
            <a:ext cx="1236136" cy="1285698"/>
          </a:xfrm>
          <a:prstGeom prst="rect">
            <a:avLst/>
          </a:prstGeom>
          <a:noFill/>
          <a:extLst>
            <a:ext uri="{909E8E84-426E-40DD-AFC4-6F175D3DCCD1}">
              <a14:hiddenFill xmlns:a14="http://schemas.microsoft.com/office/drawing/2010/main">
                <a:solidFill>
                  <a:srgbClr val="FFFFFF"/>
                </a:solidFill>
              </a14:hiddenFill>
            </a:ext>
          </a:extLst>
        </p:spPr>
      </p:pic>
      <p:cxnSp>
        <p:nvCxnSpPr>
          <p:cNvPr id="30" name="Straight Arrow Connector 29">
            <a:extLst>
              <a:ext uri="{FF2B5EF4-FFF2-40B4-BE49-F238E27FC236}">
                <a16:creationId xmlns:a16="http://schemas.microsoft.com/office/drawing/2014/main" id="{5C5B120B-2CFE-4B26-AD93-23AAA23B3D3F}"/>
              </a:ext>
            </a:extLst>
          </p:cNvPr>
          <p:cNvCxnSpPr>
            <a:cxnSpLocks/>
            <a:stCxn id="15" idx="2"/>
            <a:endCxn id="29" idx="0"/>
          </p:cNvCxnSpPr>
          <p:nvPr/>
        </p:nvCxnSpPr>
        <p:spPr>
          <a:xfrm>
            <a:off x="4748250" y="1342288"/>
            <a:ext cx="2244168" cy="1040715"/>
          </a:xfrm>
          <a:prstGeom prst="straightConnector1">
            <a:avLst/>
          </a:prstGeom>
          <a:ln w="2222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40" name="Picture 39">
            <a:extLst>
              <a:ext uri="{FF2B5EF4-FFF2-40B4-BE49-F238E27FC236}">
                <a16:creationId xmlns:a16="http://schemas.microsoft.com/office/drawing/2014/main" id="{49235822-90C8-4D43-A78F-452FD27FFB01}"/>
              </a:ext>
            </a:extLst>
          </p:cNvPr>
          <p:cNvPicPr>
            <a:picLocks noChangeAspect="1"/>
          </p:cNvPicPr>
          <p:nvPr/>
        </p:nvPicPr>
        <p:blipFill>
          <a:blip r:embed="rId6"/>
          <a:stretch>
            <a:fillRect/>
          </a:stretch>
        </p:blipFill>
        <p:spPr>
          <a:xfrm>
            <a:off x="1373740" y="2379711"/>
            <a:ext cx="1282204" cy="1288990"/>
          </a:xfrm>
          <a:prstGeom prst="rect">
            <a:avLst/>
          </a:prstGeom>
        </p:spPr>
      </p:pic>
      <p:grpSp>
        <p:nvGrpSpPr>
          <p:cNvPr id="31" name="Group 30">
            <a:extLst>
              <a:ext uri="{FF2B5EF4-FFF2-40B4-BE49-F238E27FC236}">
                <a16:creationId xmlns:a16="http://schemas.microsoft.com/office/drawing/2014/main" id="{82320DEF-0CCB-4768-8786-207A8834FBD3}"/>
              </a:ext>
            </a:extLst>
          </p:cNvPr>
          <p:cNvGrpSpPr/>
          <p:nvPr/>
        </p:nvGrpSpPr>
        <p:grpSpPr>
          <a:xfrm>
            <a:off x="442957" y="5754978"/>
            <a:ext cx="6411947" cy="681800"/>
            <a:chOff x="445825" y="6111372"/>
            <a:chExt cx="5069118" cy="419723"/>
          </a:xfrm>
        </p:grpSpPr>
        <p:grpSp>
          <p:nvGrpSpPr>
            <p:cNvPr id="34" name="Group 33">
              <a:extLst>
                <a:ext uri="{FF2B5EF4-FFF2-40B4-BE49-F238E27FC236}">
                  <a16:creationId xmlns:a16="http://schemas.microsoft.com/office/drawing/2014/main" id="{2D92DBCC-7349-4BF2-897B-2697E504B072}"/>
                </a:ext>
              </a:extLst>
            </p:cNvPr>
            <p:cNvGrpSpPr/>
            <p:nvPr/>
          </p:nvGrpSpPr>
          <p:grpSpPr>
            <a:xfrm>
              <a:off x="445825" y="6111372"/>
              <a:ext cx="1765303" cy="254942"/>
              <a:chOff x="445825" y="6111372"/>
              <a:chExt cx="1765303" cy="254942"/>
            </a:xfrm>
          </p:grpSpPr>
          <p:sp>
            <p:nvSpPr>
              <p:cNvPr id="45" name="TextBox 44">
                <a:extLst>
                  <a:ext uri="{FF2B5EF4-FFF2-40B4-BE49-F238E27FC236}">
                    <a16:creationId xmlns:a16="http://schemas.microsoft.com/office/drawing/2014/main" id="{CAC651D6-90A6-49D7-BB8C-46DB3B655B7B}"/>
                  </a:ext>
                </a:extLst>
              </p:cNvPr>
              <p:cNvSpPr txBox="1"/>
              <p:nvPr/>
            </p:nvSpPr>
            <p:spPr>
              <a:xfrm>
                <a:off x="445825" y="6119863"/>
                <a:ext cx="439506" cy="246451"/>
              </a:xfrm>
              <a:prstGeom prst="rect">
                <a:avLst/>
              </a:prstGeom>
              <a:solidFill>
                <a:srgbClr val="006600"/>
              </a:solidFill>
            </p:spPr>
            <p:txBody>
              <a:bodyPr wrap="square" rtlCol="0">
                <a:spAutoFit/>
              </a:bodyPr>
              <a:lstStyle/>
              <a:p>
                <a:endParaRPr lang="en-US" dirty="0"/>
              </a:p>
            </p:txBody>
          </p:sp>
          <p:sp>
            <p:nvSpPr>
              <p:cNvPr id="46" name="TextBox 45">
                <a:extLst>
                  <a:ext uri="{FF2B5EF4-FFF2-40B4-BE49-F238E27FC236}">
                    <a16:creationId xmlns:a16="http://schemas.microsoft.com/office/drawing/2014/main" id="{67CC9808-A12D-4A8A-9B3E-70C0DF0D765E}"/>
                  </a:ext>
                </a:extLst>
              </p:cNvPr>
              <p:cNvSpPr txBox="1"/>
              <p:nvPr/>
            </p:nvSpPr>
            <p:spPr>
              <a:xfrm>
                <a:off x="915873" y="6111372"/>
                <a:ext cx="1295255" cy="246311"/>
              </a:xfrm>
              <a:prstGeom prst="rect">
                <a:avLst/>
              </a:prstGeom>
              <a:noFill/>
            </p:spPr>
            <p:txBody>
              <a:bodyPr wrap="square" rtlCol="0">
                <a:spAutoFit/>
              </a:bodyPr>
              <a:lstStyle/>
              <a:p>
                <a:r>
                  <a:rPr lang="en-US" sz="2000" dirty="0"/>
                  <a:t>= </a:t>
                </a:r>
                <a:r>
                  <a:rPr lang="en-US" sz="1600" dirty="0"/>
                  <a:t>Indivisible</a:t>
                </a:r>
              </a:p>
            </p:txBody>
          </p:sp>
        </p:grpSp>
        <p:grpSp>
          <p:nvGrpSpPr>
            <p:cNvPr id="35" name="Group 34">
              <a:extLst>
                <a:ext uri="{FF2B5EF4-FFF2-40B4-BE49-F238E27FC236}">
                  <a16:creationId xmlns:a16="http://schemas.microsoft.com/office/drawing/2014/main" id="{81BD44DE-4159-470B-A091-F7EF99DA8C43}"/>
                </a:ext>
              </a:extLst>
            </p:cNvPr>
            <p:cNvGrpSpPr/>
            <p:nvPr/>
          </p:nvGrpSpPr>
          <p:grpSpPr>
            <a:xfrm>
              <a:off x="1941083" y="6115938"/>
              <a:ext cx="1858957" cy="415157"/>
              <a:chOff x="1941083" y="6115938"/>
              <a:chExt cx="1858957" cy="415157"/>
            </a:xfrm>
          </p:grpSpPr>
          <p:sp>
            <p:nvSpPr>
              <p:cNvPr id="43" name="TextBox 42">
                <a:extLst>
                  <a:ext uri="{FF2B5EF4-FFF2-40B4-BE49-F238E27FC236}">
                    <a16:creationId xmlns:a16="http://schemas.microsoft.com/office/drawing/2014/main" id="{D2D6BC08-385C-4BBA-9D83-F80B77889C52}"/>
                  </a:ext>
                </a:extLst>
              </p:cNvPr>
              <p:cNvSpPr txBox="1"/>
              <p:nvPr/>
            </p:nvSpPr>
            <p:spPr>
              <a:xfrm>
                <a:off x="1941083" y="6115938"/>
                <a:ext cx="508543" cy="227365"/>
              </a:xfrm>
              <a:prstGeom prst="rect">
                <a:avLst/>
              </a:prstGeom>
              <a:solidFill>
                <a:srgbClr val="99CC00"/>
              </a:solidFill>
            </p:spPr>
            <p:txBody>
              <a:bodyPr wrap="square" rtlCol="0">
                <a:spAutoFit/>
              </a:bodyPr>
              <a:lstStyle/>
              <a:p>
                <a:endParaRPr lang="en-US" dirty="0">
                  <a:highlight>
                    <a:srgbClr val="CCFF99"/>
                  </a:highlight>
                </a:endParaRPr>
              </a:p>
            </p:txBody>
          </p:sp>
          <p:sp>
            <p:nvSpPr>
              <p:cNvPr id="44" name="TextBox 43">
                <a:extLst>
                  <a:ext uri="{FF2B5EF4-FFF2-40B4-BE49-F238E27FC236}">
                    <a16:creationId xmlns:a16="http://schemas.microsoft.com/office/drawing/2014/main" id="{D6750DB1-6179-46C1-BCA8-78C1950A6EC2}"/>
                  </a:ext>
                </a:extLst>
              </p:cNvPr>
              <p:cNvSpPr txBox="1"/>
              <p:nvPr/>
            </p:nvSpPr>
            <p:spPr>
              <a:xfrm>
                <a:off x="2504785" y="6133208"/>
                <a:ext cx="1295255" cy="397887"/>
              </a:xfrm>
              <a:prstGeom prst="rect">
                <a:avLst/>
              </a:prstGeom>
              <a:noFill/>
            </p:spPr>
            <p:txBody>
              <a:bodyPr wrap="square" rtlCol="0">
                <a:spAutoFit/>
              </a:bodyPr>
              <a:lstStyle/>
              <a:p>
                <a:r>
                  <a:rPr lang="en-US" sz="2000" dirty="0"/>
                  <a:t>= </a:t>
                </a:r>
                <a:r>
                  <a:rPr lang="en-US" sz="1600" dirty="0"/>
                  <a:t>Reinforcing</a:t>
                </a:r>
              </a:p>
            </p:txBody>
          </p:sp>
        </p:grpSp>
        <p:grpSp>
          <p:nvGrpSpPr>
            <p:cNvPr id="37" name="Group 36">
              <a:extLst>
                <a:ext uri="{FF2B5EF4-FFF2-40B4-BE49-F238E27FC236}">
                  <a16:creationId xmlns:a16="http://schemas.microsoft.com/office/drawing/2014/main" id="{D60C14CE-50A6-49F5-B9AE-66E7D00A7F49}"/>
                </a:ext>
              </a:extLst>
            </p:cNvPr>
            <p:cNvGrpSpPr/>
            <p:nvPr/>
          </p:nvGrpSpPr>
          <p:grpSpPr>
            <a:xfrm>
              <a:off x="3796004" y="6139579"/>
              <a:ext cx="1718939" cy="246312"/>
              <a:chOff x="3796004" y="6139579"/>
              <a:chExt cx="1718939" cy="246312"/>
            </a:xfrm>
          </p:grpSpPr>
          <p:sp>
            <p:nvSpPr>
              <p:cNvPr id="38" name="TextBox 37">
                <a:extLst>
                  <a:ext uri="{FF2B5EF4-FFF2-40B4-BE49-F238E27FC236}">
                    <a16:creationId xmlns:a16="http://schemas.microsoft.com/office/drawing/2014/main" id="{ED81579D-1872-4972-B6D3-B6D4C2FA1F37}"/>
                  </a:ext>
                </a:extLst>
              </p:cNvPr>
              <p:cNvSpPr txBox="1"/>
              <p:nvPr/>
            </p:nvSpPr>
            <p:spPr>
              <a:xfrm>
                <a:off x="3796004" y="6139579"/>
                <a:ext cx="427721" cy="233105"/>
              </a:xfrm>
              <a:prstGeom prst="rect">
                <a:avLst/>
              </a:prstGeom>
              <a:solidFill>
                <a:srgbClr val="CCFF99"/>
              </a:solidFill>
            </p:spPr>
            <p:txBody>
              <a:bodyPr wrap="square" rtlCol="0">
                <a:spAutoFit/>
              </a:bodyPr>
              <a:lstStyle/>
              <a:p>
                <a:endParaRPr lang="en-US" dirty="0"/>
              </a:p>
            </p:txBody>
          </p:sp>
          <p:sp>
            <p:nvSpPr>
              <p:cNvPr id="41" name="TextBox 40">
                <a:extLst>
                  <a:ext uri="{FF2B5EF4-FFF2-40B4-BE49-F238E27FC236}">
                    <a16:creationId xmlns:a16="http://schemas.microsoft.com/office/drawing/2014/main" id="{6763D98F-6812-4727-B4FA-B2B83C078BEB}"/>
                  </a:ext>
                </a:extLst>
              </p:cNvPr>
              <p:cNvSpPr txBox="1"/>
              <p:nvPr/>
            </p:nvSpPr>
            <p:spPr>
              <a:xfrm>
                <a:off x="4219688" y="6139579"/>
                <a:ext cx="1295255" cy="246312"/>
              </a:xfrm>
              <a:prstGeom prst="rect">
                <a:avLst/>
              </a:prstGeom>
              <a:noFill/>
            </p:spPr>
            <p:txBody>
              <a:bodyPr wrap="square" rtlCol="0">
                <a:spAutoFit/>
              </a:bodyPr>
              <a:lstStyle/>
              <a:p>
                <a:r>
                  <a:rPr lang="en-US" sz="2000" dirty="0"/>
                  <a:t>= </a:t>
                </a:r>
                <a:r>
                  <a:rPr lang="en-US" sz="1600" dirty="0"/>
                  <a:t>Enabling</a:t>
                </a:r>
              </a:p>
            </p:txBody>
          </p:sp>
        </p:grpSp>
      </p:grpSp>
      <p:sp>
        <p:nvSpPr>
          <p:cNvPr id="47" name="Speech Bubble: Rectangle with Corners Rounded 46">
            <a:extLst>
              <a:ext uri="{FF2B5EF4-FFF2-40B4-BE49-F238E27FC236}">
                <a16:creationId xmlns:a16="http://schemas.microsoft.com/office/drawing/2014/main" id="{E17B6E2A-37CB-4D90-BFB5-867E522EBB83}"/>
              </a:ext>
            </a:extLst>
          </p:cNvPr>
          <p:cNvSpPr/>
          <p:nvPr/>
        </p:nvSpPr>
        <p:spPr>
          <a:xfrm>
            <a:off x="2160418" y="363585"/>
            <a:ext cx="3211079" cy="1758803"/>
          </a:xfrm>
          <a:prstGeom prst="wedgeRoundRectCallout">
            <a:avLst>
              <a:gd name="adj1" fmla="val -9593"/>
              <a:gd name="adj2" fmla="val 64052"/>
              <a:gd name="adj3" fmla="val 16667"/>
            </a:avLst>
          </a:prstGeom>
          <a:solidFill>
            <a:srgbClr val="99CC0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b="1" dirty="0">
                <a:solidFill>
                  <a:schemeClr val="tx1"/>
                </a:solidFill>
              </a:rPr>
              <a:t>Lifetime experience of IPV associated with child stunting. In Bangladesh, women were more likely to have a stunted child if they had lifetime experience of physical IPV [(OR)</a:t>
            </a:r>
            <a:r>
              <a:rPr lang="en-US" sz="1600" b="1" dirty="0" err="1">
                <a:solidFill>
                  <a:schemeClr val="tx1"/>
                </a:solidFill>
              </a:rPr>
              <a:t>adj</a:t>
            </a:r>
            <a:r>
              <a:rPr lang="en-US" sz="1600" b="1" dirty="0">
                <a:solidFill>
                  <a:schemeClr val="tx1"/>
                </a:solidFill>
              </a:rPr>
              <a:t>, 1.48]</a:t>
            </a:r>
          </a:p>
          <a:p>
            <a:pPr algn="ctr"/>
            <a:endParaRPr lang="en-US" sz="1400" b="1" dirty="0">
              <a:solidFill>
                <a:schemeClr val="tx1"/>
              </a:solidFill>
            </a:endParaRPr>
          </a:p>
        </p:txBody>
      </p:sp>
      <p:sp>
        <p:nvSpPr>
          <p:cNvPr id="48" name="Speech Bubble: Rectangle with Corners Rounded 47">
            <a:extLst>
              <a:ext uri="{FF2B5EF4-FFF2-40B4-BE49-F238E27FC236}">
                <a16:creationId xmlns:a16="http://schemas.microsoft.com/office/drawing/2014/main" id="{42B5FF76-C27A-40D6-A9A2-0C46F58A7D33}"/>
              </a:ext>
            </a:extLst>
          </p:cNvPr>
          <p:cNvSpPr/>
          <p:nvPr/>
        </p:nvSpPr>
        <p:spPr>
          <a:xfrm>
            <a:off x="5518754" y="3975911"/>
            <a:ext cx="3211079" cy="1758803"/>
          </a:xfrm>
          <a:prstGeom prst="wedgeRoundRectCallout">
            <a:avLst>
              <a:gd name="adj1" fmla="val -53632"/>
              <a:gd name="adj2" fmla="val -67737"/>
              <a:gd name="adj3" fmla="val 16667"/>
            </a:avLst>
          </a:prstGeom>
          <a:solidFill>
            <a:srgbClr val="00660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400" b="1" dirty="0">
                <a:solidFill>
                  <a:schemeClr val="bg1"/>
                </a:solidFill>
              </a:rPr>
              <a:t>Women exposed to intimate partner violence are on average twice as likely to experience depression, 16% more likely to have a low birth weight baby and roughly 1.5 times more likely to acquire HIV, syphilis, chlamydia or </a:t>
            </a:r>
            <a:r>
              <a:rPr lang="en-US" sz="1400" b="1" dirty="0" err="1">
                <a:solidFill>
                  <a:schemeClr val="bg1"/>
                </a:solidFill>
              </a:rPr>
              <a:t>gonorrhoea</a:t>
            </a:r>
            <a:r>
              <a:rPr lang="en-US" sz="1400" b="1" dirty="0">
                <a:solidFill>
                  <a:schemeClr val="bg1"/>
                </a:solidFill>
              </a:rPr>
              <a:t> (WHO 2013). </a:t>
            </a:r>
          </a:p>
          <a:p>
            <a:pPr algn="ctr"/>
            <a:endParaRPr lang="en-US" sz="1400" b="1" dirty="0">
              <a:solidFill>
                <a:schemeClr val="tx1"/>
              </a:solidFill>
            </a:endParaRPr>
          </a:p>
        </p:txBody>
      </p:sp>
    </p:spTree>
    <p:extLst>
      <p:ext uri="{BB962C8B-B14F-4D97-AF65-F5344CB8AC3E}">
        <p14:creationId xmlns:p14="http://schemas.microsoft.com/office/powerpoint/2010/main" val="33681583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3017282" y="2379711"/>
            <a:ext cx="1378733" cy="1288990"/>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80611" y="2379711"/>
            <a:ext cx="1296041" cy="1288990"/>
          </a:xfrm>
          <a:prstGeom prst="rect">
            <a:avLst/>
          </a:prstGeom>
        </p:spPr>
      </p:pic>
      <p:sp>
        <p:nvSpPr>
          <p:cNvPr id="15" name="Rectangle 14"/>
          <p:cNvSpPr/>
          <p:nvPr/>
        </p:nvSpPr>
        <p:spPr>
          <a:xfrm>
            <a:off x="2504082" y="809996"/>
            <a:ext cx="4488336" cy="53229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Ending Violence against Women</a:t>
            </a:r>
          </a:p>
          <a:p>
            <a:pPr algn="ctr"/>
            <a:r>
              <a:rPr lang="en-US" dirty="0"/>
              <a:t>Goal 5, Target 2</a:t>
            </a:r>
          </a:p>
        </p:txBody>
      </p:sp>
      <p:cxnSp>
        <p:nvCxnSpPr>
          <p:cNvPr id="19" name="Straight Arrow Connector 18"/>
          <p:cNvCxnSpPr>
            <a:stCxn id="15" idx="2"/>
            <a:endCxn id="4" idx="0"/>
          </p:cNvCxnSpPr>
          <p:nvPr/>
        </p:nvCxnSpPr>
        <p:spPr>
          <a:xfrm flipH="1">
            <a:off x="3706649" y="1342288"/>
            <a:ext cx="1041601" cy="1037423"/>
          </a:xfrm>
          <a:prstGeom prst="straightConnector1">
            <a:avLst/>
          </a:prstGeom>
          <a:ln w="2222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5" idx="2"/>
            <a:endCxn id="10" idx="0"/>
          </p:cNvCxnSpPr>
          <p:nvPr/>
        </p:nvCxnSpPr>
        <p:spPr>
          <a:xfrm>
            <a:off x="4748250" y="1342288"/>
            <a:ext cx="580382" cy="1037423"/>
          </a:xfrm>
          <a:prstGeom prst="straightConnector1">
            <a:avLst/>
          </a:prstGeom>
          <a:ln w="2222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29" name="Picture 6" descr="Goal 8 Decent Work and Economic Growth">
            <a:extLst>
              <a:ext uri="{FF2B5EF4-FFF2-40B4-BE49-F238E27FC236}">
                <a16:creationId xmlns:a16="http://schemas.microsoft.com/office/drawing/2014/main" id="{FECE9CEB-EFCC-445A-A664-D83658B5158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74350" y="2383003"/>
            <a:ext cx="1236136" cy="1285698"/>
          </a:xfrm>
          <a:prstGeom prst="rect">
            <a:avLst/>
          </a:prstGeom>
          <a:noFill/>
          <a:extLst>
            <a:ext uri="{909E8E84-426E-40DD-AFC4-6F175D3DCCD1}">
              <a14:hiddenFill xmlns:a14="http://schemas.microsoft.com/office/drawing/2010/main">
                <a:solidFill>
                  <a:srgbClr val="FFFFFF"/>
                </a:solidFill>
              </a14:hiddenFill>
            </a:ext>
          </a:extLst>
        </p:spPr>
      </p:pic>
      <p:cxnSp>
        <p:nvCxnSpPr>
          <p:cNvPr id="30" name="Straight Arrow Connector 29">
            <a:extLst>
              <a:ext uri="{FF2B5EF4-FFF2-40B4-BE49-F238E27FC236}">
                <a16:creationId xmlns:a16="http://schemas.microsoft.com/office/drawing/2014/main" id="{5C5B120B-2CFE-4B26-AD93-23AAA23B3D3F}"/>
              </a:ext>
            </a:extLst>
          </p:cNvPr>
          <p:cNvCxnSpPr>
            <a:cxnSpLocks/>
            <a:stCxn id="15" idx="2"/>
            <a:endCxn id="29" idx="0"/>
          </p:cNvCxnSpPr>
          <p:nvPr/>
        </p:nvCxnSpPr>
        <p:spPr>
          <a:xfrm>
            <a:off x="4748250" y="1342288"/>
            <a:ext cx="2244168" cy="1040715"/>
          </a:xfrm>
          <a:prstGeom prst="straightConnector1">
            <a:avLst/>
          </a:prstGeom>
          <a:ln w="2222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40" name="Picture 39">
            <a:extLst>
              <a:ext uri="{FF2B5EF4-FFF2-40B4-BE49-F238E27FC236}">
                <a16:creationId xmlns:a16="http://schemas.microsoft.com/office/drawing/2014/main" id="{49235822-90C8-4D43-A78F-452FD27FFB01}"/>
              </a:ext>
            </a:extLst>
          </p:cNvPr>
          <p:cNvPicPr>
            <a:picLocks noChangeAspect="1"/>
          </p:cNvPicPr>
          <p:nvPr/>
        </p:nvPicPr>
        <p:blipFill>
          <a:blip r:embed="rId6"/>
          <a:stretch>
            <a:fillRect/>
          </a:stretch>
        </p:blipFill>
        <p:spPr>
          <a:xfrm>
            <a:off x="1373740" y="2379711"/>
            <a:ext cx="1282204" cy="1288990"/>
          </a:xfrm>
          <a:prstGeom prst="rect">
            <a:avLst/>
          </a:prstGeom>
        </p:spPr>
      </p:pic>
      <p:grpSp>
        <p:nvGrpSpPr>
          <p:cNvPr id="31" name="Group 30">
            <a:extLst>
              <a:ext uri="{FF2B5EF4-FFF2-40B4-BE49-F238E27FC236}">
                <a16:creationId xmlns:a16="http://schemas.microsoft.com/office/drawing/2014/main" id="{82320DEF-0CCB-4768-8786-207A8834FBD3}"/>
              </a:ext>
            </a:extLst>
          </p:cNvPr>
          <p:cNvGrpSpPr/>
          <p:nvPr/>
        </p:nvGrpSpPr>
        <p:grpSpPr>
          <a:xfrm>
            <a:off x="442957" y="5754978"/>
            <a:ext cx="6411947" cy="681800"/>
            <a:chOff x="445825" y="6111372"/>
            <a:chExt cx="5069118" cy="419723"/>
          </a:xfrm>
        </p:grpSpPr>
        <p:grpSp>
          <p:nvGrpSpPr>
            <p:cNvPr id="34" name="Group 33">
              <a:extLst>
                <a:ext uri="{FF2B5EF4-FFF2-40B4-BE49-F238E27FC236}">
                  <a16:creationId xmlns:a16="http://schemas.microsoft.com/office/drawing/2014/main" id="{2D92DBCC-7349-4BF2-897B-2697E504B072}"/>
                </a:ext>
              </a:extLst>
            </p:cNvPr>
            <p:cNvGrpSpPr/>
            <p:nvPr/>
          </p:nvGrpSpPr>
          <p:grpSpPr>
            <a:xfrm>
              <a:off x="445825" y="6111372"/>
              <a:ext cx="1765303" cy="254942"/>
              <a:chOff x="445825" y="6111372"/>
              <a:chExt cx="1765303" cy="254942"/>
            </a:xfrm>
          </p:grpSpPr>
          <p:sp>
            <p:nvSpPr>
              <p:cNvPr id="45" name="TextBox 44">
                <a:extLst>
                  <a:ext uri="{FF2B5EF4-FFF2-40B4-BE49-F238E27FC236}">
                    <a16:creationId xmlns:a16="http://schemas.microsoft.com/office/drawing/2014/main" id="{CAC651D6-90A6-49D7-BB8C-46DB3B655B7B}"/>
                  </a:ext>
                </a:extLst>
              </p:cNvPr>
              <p:cNvSpPr txBox="1"/>
              <p:nvPr/>
            </p:nvSpPr>
            <p:spPr>
              <a:xfrm>
                <a:off x="445825" y="6119863"/>
                <a:ext cx="439506" cy="246451"/>
              </a:xfrm>
              <a:prstGeom prst="rect">
                <a:avLst/>
              </a:prstGeom>
              <a:solidFill>
                <a:srgbClr val="006600"/>
              </a:solidFill>
            </p:spPr>
            <p:txBody>
              <a:bodyPr wrap="square" rtlCol="0">
                <a:spAutoFit/>
              </a:bodyPr>
              <a:lstStyle/>
              <a:p>
                <a:endParaRPr lang="en-US" dirty="0"/>
              </a:p>
            </p:txBody>
          </p:sp>
          <p:sp>
            <p:nvSpPr>
              <p:cNvPr id="46" name="TextBox 45">
                <a:extLst>
                  <a:ext uri="{FF2B5EF4-FFF2-40B4-BE49-F238E27FC236}">
                    <a16:creationId xmlns:a16="http://schemas.microsoft.com/office/drawing/2014/main" id="{67CC9808-A12D-4A8A-9B3E-70C0DF0D765E}"/>
                  </a:ext>
                </a:extLst>
              </p:cNvPr>
              <p:cNvSpPr txBox="1"/>
              <p:nvPr/>
            </p:nvSpPr>
            <p:spPr>
              <a:xfrm>
                <a:off x="915873" y="6111372"/>
                <a:ext cx="1295255" cy="246311"/>
              </a:xfrm>
              <a:prstGeom prst="rect">
                <a:avLst/>
              </a:prstGeom>
              <a:noFill/>
            </p:spPr>
            <p:txBody>
              <a:bodyPr wrap="square" rtlCol="0">
                <a:spAutoFit/>
              </a:bodyPr>
              <a:lstStyle/>
              <a:p>
                <a:r>
                  <a:rPr lang="en-US" sz="2000" dirty="0"/>
                  <a:t>= </a:t>
                </a:r>
                <a:r>
                  <a:rPr lang="en-US" sz="1600" dirty="0"/>
                  <a:t>Indivisible</a:t>
                </a:r>
              </a:p>
            </p:txBody>
          </p:sp>
        </p:grpSp>
        <p:grpSp>
          <p:nvGrpSpPr>
            <p:cNvPr id="35" name="Group 34">
              <a:extLst>
                <a:ext uri="{FF2B5EF4-FFF2-40B4-BE49-F238E27FC236}">
                  <a16:creationId xmlns:a16="http://schemas.microsoft.com/office/drawing/2014/main" id="{81BD44DE-4159-470B-A091-F7EF99DA8C43}"/>
                </a:ext>
              </a:extLst>
            </p:cNvPr>
            <p:cNvGrpSpPr/>
            <p:nvPr/>
          </p:nvGrpSpPr>
          <p:grpSpPr>
            <a:xfrm>
              <a:off x="1941083" y="6115938"/>
              <a:ext cx="1858957" cy="415157"/>
              <a:chOff x="1941083" y="6115938"/>
              <a:chExt cx="1858957" cy="415157"/>
            </a:xfrm>
          </p:grpSpPr>
          <p:sp>
            <p:nvSpPr>
              <p:cNvPr id="43" name="TextBox 42">
                <a:extLst>
                  <a:ext uri="{FF2B5EF4-FFF2-40B4-BE49-F238E27FC236}">
                    <a16:creationId xmlns:a16="http://schemas.microsoft.com/office/drawing/2014/main" id="{D2D6BC08-385C-4BBA-9D83-F80B77889C52}"/>
                  </a:ext>
                </a:extLst>
              </p:cNvPr>
              <p:cNvSpPr txBox="1"/>
              <p:nvPr/>
            </p:nvSpPr>
            <p:spPr>
              <a:xfrm>
                <a:off x="1941083" y="6115938"/>
                <a:ext cx="508543" cy="227365"/>
              </a:xfrm>
              <a:prstGeom prst="rect">
                <a:avLst/>
              </a:prstGeom>
              <a:solidFill>
                <a:srgbClr val="99CC00"/>
              </a:solidFill>
            </p:spPr>
            <p:txBody>
              <a:bodyPr wrap="square" rtlCol="0">
                <a:spAutoFit/>
              </a:bodyPr>
              <a:lstStyle/>
              <a:p>
                <a:endParaRPr lang="en-US" dirty="0">
                  <a:highlight>
                    <a:srgbClr val="CCFF99"/>
                  </a:highlight>
                </a:endParaRPr>
              </a:p>
            </p:txBody>
          </p:sp>
          <p:sp>
            <p:nvSpPr>
              <p:cNvPr id="44" name="TextBox 43">
                <a:extLst>
                  <a:ext uri="{FF2B5EF4-FFF2-40B4-BE49-F238E27FC236}">
                    <a16:creationId xmlns:a16="http://schemas.microsoft.com/office/drawing/2014/main" id="{D6750DB1-6179-46C1-BCA8-78C1950A6EC2}"/>
                  </a:ext>
                </a:extLst>
              </p:cNvPr>
              <p:cNvSpPr txBox="1"/>
              <p:nvPr/>
            </p:nvSpPr>
            <p:spPr>
              <a:xfrm>
                <a:off x="2504785" y="6133208"/>
                <a:ext cx="1295255" cy="397887"/>
              </a:xfrm>
              <a:prstGeom prst="rect">
                <a:avLst/>
              </a:prstGeom>
              <a:noFill/>
            </p:spPr>
            <p:txBody>
              <a:bodyPr wrap="square" rtlCol="0">
                <a:spAutoFit/>
              </a:bodyPr>
              <a:lstStyle/>
              <a:p>
                <a:r>
                  <a:rPr lang="en-US" sz="2000" dirty="0"/>
                  <a:t>= </a:t>
                </a:r>
                <a:r>
                  <a:rPr lang="en-US" sz="1600" dirty="0"/>
                  <a:t>Reinforcing</a:t>
                </a:r>
              </a:p>
            </p:txBody>
          </p:sp>
        </p:grpSp>
        <p:grpSp>
          <p:nvGrpSpPr>
            <p:cNvPr id="37" name="Group 36">
              <a:extLst>
                <a:ext uri="{FF2B5EF4-FFF2-40B4-BE49-F238E27FC236}">
                  <a16:creationId xmlns:a16="http://schemas.microsoft.com/office/drawing/2014/main" id="{D60C14CE-50A6-49F5-B9AE-66E7D00A7F49}"/>
                </a:ext>
              </a:extLst>
            </p:cNvPr>
            <p:cNvGrpSpPr/>
            <p:nvPr/>
          </p:nvGrpSpPr>
          <p:grpSpPr>
            <a:xfrm>
              <a:off x="3796004" y="6139579"/>
              <a:ext cx="1718939" cy="246312"/>
              <a:chOff x="3796004" y="6139579"/>
              <a:chExt cx="1718939" cy="246312"/>
            </a:xfrm>
          </p:grpSpPr>
          <p:sp>
            <p:nvSpPr>
              <p:cNvPr id="38" name="TextBox 37">
                <a:extLst>
                  <a:ext uri="{FF2B5EF4-FFF2-40B4-BE49-F238E27FC236}">
                    <a16:creationId xmlns:a16="http://schemas.microsoft.com/office/drawing/2014/main" id="{ED81579D-1872-4972-B6D3-B6D4C2FA1F37}"/>
                  </a:ext>
                </a:extLst>
              </p:cNvPr>
              <p:cNvSpPr txBox="1"/>
              <p:nvPr/>
            </p:nvSpPr>
            <p:spPr>
              <a:xfrm>
                <a:off x="3796004" y="6139579"/>
                <a:ext cx="427721" cy="233105"/>
              </a:xfrm>
              <a:prstGeom prst="rect">
                <a:avLst/>
              </a:prstGeom>
              <a:solidFill>
                <a:srgbClr val="CCFF99"/>
              </a:solidFill>
            </p:spPr>
            <p:txBody>
              <a:bodyPr wrap="square" rtlCol="0">
                <a:spAutoFit/>
              </a:bodyPr>
              <a:lstStyle/>
              <a:p>
                <a:endParaRPr lang="en-US" dirty="0"/>
              </a:p>
            </p:txBody>
          </p:sp>
          <p:sp>
            <p:nvSpPr>
              <p:cNvPr id="41" name="TextBox 40">
                <a:extLst>
                  <a:ext uri="{FF2B5EF4-FFF2-40B4-BE49-F238E27FC236}">
                    <a16:creationId xmlns:a16="http://schemas.microsoft.com/office/drawing/2014/main" id="{6763D98F-6812-4727-B4FA-B2B83C078BEB}"/>
                  </a:ext>
                </a:extLst>
              </p:cNvPr>
              <p:cNvSpPr txBox="1"/>
              <p:nvPr/>
            </p:nvSpPr>
            <p:spPr>
              <a:xfrm>
                <a:off x="4219688" y="6139579"/>
                <a:ext cx="1295255" cy="246312"/>
              </a:xfrm>
              <a:prstGeom prst="rect">
                <a:avLst/>
              </a:prstGeom>
              <a:noFill/>
            </p:spPr>
            <p:txBody>
              <a:bodyPr wrap="square" rtlCol="0">
                <a:spAutoFit/>
              </a:bodyPr>
              <a:lstStyle/>
              <a:p>
                <a:r>
                  <a:rPr lang="en-US" sz="2000" dirty="0"/>
                  <a:t>= </a:t>
                </a:r>
                <a:r>
                  <a:rPr lang="en-US" sz="1600" dirty="0"/>
                  <a:t>Enabling</a:t>
                </a:r>
              </a:p>
            </p:txBody>
          </p:sp>
        </p:grpSp>
      </p:grpSp>
      <p:sp>
        <p:nvSpPr>
          <p:cNvPr id="47" name="Speech Bubble: Rectangle with Corners Rounded 46">
            <a:extLst>
              <a:ext uri="{FF2B5EF4-FFF2-40B4-BE49-F238E27FC236}">
                <a16:creationId xmlns:a16="http://schemas.microsoft.com/office/drawing/2014/main" id="{E17B6E2A-37CB-4D90-BFB5-867E522EBB83}"/>
              </a:ext>
            </a:extLst>
          </p:cNvPr>
          <p:cNvSpPr/>
          <p:nvPr/>
        </p:nvSpPr>
        <p:spPr>
          <a:xfrm>
            <a:off x="2160418" y="363585"/>
            <a:ext cx="3211079" cy="1758803"/>
          </a:xfrm>
          <a:prstGeom prst="wedgeRoundRectCallout">
            <a:avLst>
              <a:gd name="adj1" fmla="val -9593"/>
              <a:gd name="adj2" fmla="val 64052"/>
              <a:gd name="adj3" fmla="val 16667"/>
            </a:avLst>
          </a:prstGeom>
          <a:solidFill>
            <a:srgbClr val="99CC0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b="1" dirty="0">
                <a:solidFill>
                  <a:schemeClr val="tx1"/>
                </a:solidFill>
              </a:rPr>
              <a:t>Lifetime experience of IPV associated with child stunting. In Bangladesh, women were more likely to have a stunted child if they had lifetime experience of physical IPV [(OR)</a:t>
            </a:r>
            <a:r>
              <a:rPr lang="en-US" sz="1600" b="1" dirty="0" err="1">
                <a:solidFill>
                  <a:schemeClr val="tx1"/>
                </a:solidFill>
              </a:rPr>
              <a:t>adj</a:t>
            </a:r>
            <a:r>
              <a:rPr lang="en-US" sz="1600" b="1" dirty="0">
                <a:solidFill>
                  <a:schemeClr val="tx1"/>
                </a:solidFill>
              </a:rPr>
              <a:t>, 1.48]</a:t>
            </a:r>
          </a:p>
          <a:p>
            <a:pPr algn="ctr"/>
            <a:endParaRPr lang="en-US" sz="1400" b="1" dirty="0">
              <a:solidFill>
                <a:schemeClr val="tx1"/>
              </a:solidFill>
            </a:endParaRPr>
          </a:p>
        </p:txBody>
      </p:sp>
      <p:sp>
        <p:nvSpPr>
          <p:cNvPr id="48" name="Speech Bubble: Rectangle with Corners Rounded 47">
            <a:extLst>
              <a:ext uri="{FF2B5EF4-FFF2-40B4-BE49-F238E27FC236}">
                <a16:creationId xmlns:a16="http://schemas.microsoft.com/office/drawing/2014/main" id="{42B5FF76-C27A-40D6-A9A2-0C46F58A7D33}"/>
              </a:ext>
            </a:extLst>
          </p:cNvPr>
          <p:cNvSpPr/>
          <p:nvPr/>
        </p:nvSpPr>
        <p:spPr>
          <a:xfrm>
            <a:off x="5518754" y="3975911"/>
            <a:ext cx="3211079" cy="1758803"/>
          </a:xfrm>
          <a:prstGeom prst="wedgeRoundRectCallout">
            <a:avLst>
              <a:gd name="adj1" fmla="val -53632"/>
              <a:gd name="adj2" fmla="val -67737"/>
              <a:gd name="adj3" fmla="val 16667"/>
            </a:avLst>
          </a:prstGeom>
          <a:solidFill>
            <a:srgbClr val="00660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400" b="1" dirty="0">
                <a:solidFill>
                  <a:schemeClr val="bg1"/>
                </a:solidFill>
              </a:rPr>
              <a:t>Women exposed to intimate partner violence are on average twice as likely to experience depression, 16% more likely to have a low birth weight baby and roughly 1.5 times more likely to acquire HIV, syphilis, chlamydia or </a:t>
            </a:r>
            <a:r>
              <a:rPr lang="en-US" sz="1400" b="1" dirty="0" err="1">
                <a:solidFill>
                  <a:schemeClr val="bg1"/>
                </a:solidFill>
              </a:rPr>
              <a:t>gonorrhoea</a:t>
            </a:r>
            <a:r>
              <a:rPr lang="en-US" sz="1400" b="1" dirty="0">
                <a:solidFill>
                  <a:schemeClr val="bg1"/>
                </a:solidFill>
              </a:rPr>
              <a:t> (WHO 2013). </a:t>
            </a:r>
          </a:p>
          <a:p>
            <a:pPr algn="ctr"/>
            <a:endParaRPr lang="en-US" sz="1400" b="1" dirty="0">
              <a:solidFill>
                <a:schemeClr val="tx1"/>
              </a:solidFill>
            </a:endParaRPr>
          </a:p>
        </p:txBody>
      </p:sp>
      <p:sp>
        <p:nvSpPr>
          <p:cNvPr id="52" name="Speech Bubble: Rectangle with Corners Rounded 51">
            <a:extLst>
              <a:ext uri="{FF2B5EF4-FFF2-40B4-BE49-F238E27FC236}">
                <a16:creationId xmlns:a16="http://schemas.microsoft.com/office/drawing/2014/main" id="{1DF75819-9B1F-43B9-935E-8F162E60335B}"/>
              </a:ext>
            </a:extLst>
          </p:cNvPr>
          <p:cNvSpPr/>
          <p:nvPr/>
        </p:nvSpPr>
        <p:spPr>
          <a:xfrm>
            <a:off x="305480" y="3926024"/>
            <a:ext cx="3709876" cy="1758803"/>
          </a:xfrm>
          <a:prstGeom prst="wedgeRoundRectCallout">
            <a:avLst>
              <a:gd name="adj1" fmla="val -21527"/>
              <a:gd name="adj2" fmla="val -64714"/>
              <a:gd name="adj3" fmla="val 16667"/>
            </a:avLst>
          </a:prstGeom>
          <a:solidFill>
            <a:srgbClr val="99CC0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b="1" dirty="0">
                <a:solidFill>
                  <a:schemeClr val="tx1"/>
                </a:solidFill>
                <a:latin typeface="+mj-lt"/>
              </a:rPr>
              <a:t>Women who are exposed to intimate partner violence are employed in higher numbers in casual and part-time work, and their earnings are 60 per cent lower, compared to women who do not experience such violence.</a:t>
            </a:r>
          </a:p>
          <a:p>
            <a:pPr algn="ctr"/>
            <a:endParaRPr lang="en-US" sz="1400" b="1" dirty="0">
              <a:solidFill>
                <a:schemeClr val="tx1"/>
              </a:solidFill>
            </a:endParaRPr>
          </a:p>
        </p:txBody>
      </p:sp>
    </p:spTree>
    <p:extLst>
      <p:ext uri="{BB962C8B-B14F-4D97-AF65-F5344CB8AC3E}">
        <p14:creationId xmlns:p14="http://schemas.microsoft.com/office/powerpoint/2010/main" val="31240496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3017282" y="2379711"/>
            <a:ext cx="1378733" cy="1288990"/>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80611" y="2379711"/>
            <a:ext cx="1296041" cy="1288990"/>
          </a:xfrm>
          <a:prstGeom prst="rect">
            <a:avLst/>
          </a:prstGeom>
        </p:spPr>
      </p:pic>
      <p:sp>
        <p:nvSpPr>
          <p:cNvPr id="15" name="Rectangle 14"/>
          <p:cNvSpPr/>
          <p:nvPr/>
        </p:nvSpPr>
        <p:spPr>
          <a:xfrm>
            <a:off x="2504082" y="809996"/>
            <a:ext cx="4488336" cy="53229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Ending Violence against Women</a:t>
            </a:r>
          </a:p>
          <a:p>
            <a:pPr algn="ctr"/>
            <a:r>
              <a:rPr lang="en-US" dirty="0"/>
              <a:t>Goal 5, Target 2</a:t>
            </a:r>
          </a:p>
        </p:txBody>
      </p:sp>
      <p:cxnSp>
        <p:nvCxnSpPr>
          <p:cNvPr id="19" name="Straight Arrow Connector 18"/>
          <p:cNvCxnSpPr>
            <a:stCxn id="15" idx="2"/>
            <a:endCxn id="4" idx="0"/>
          </p:cNvCxnSpPr>
          <p:nvPr/>
        </p:nvCxnSpPr>
        <p:spPr>
          <a:xfrm flipH="1">
            <a:off x="3706649" y="1342288"/>
            <a:ext cx="1041601" cy="1037423"/>
          </a:xfrm>
          <a:prstGeom prst="straightConnector1">
            <a:avLst/>
          </a:prstGeom>
          <a:ln w="2222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5" idx="2"/>
            <a:endCxn id="10" idx="0"/>
          </p:cNvCxnSpPr>
          <p:nvPr/>
        </p:nvCxnSpPr>
        <p:spPr>
          <a:xfrm>
            <a:off x="4748250" y="1342288"/>
            <a:ext cx="580382" cy="1037423"/>
          </a:xfrm>
          <a:prstGeom prst="straightConnector1">
            <a:avLst/>
          </a:prstGeom>
          <a:ln w="2222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29" name="Picture 6" descr="Goal 8 Decent Work and Economic Growth">
            <a:extLst>
              <a:ext uri="{FF2B5EF4-FFF2-40B4-BE49-F238E27FC236}">
                <a16:creationId xmlns:a16="http://schemas.microsoft.com/office/drawing/2014/main" id="{FECE9CEB-EFCC-445A-A664-D83658B5158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74350" y="2383003"/>
            <a:ext cx="1236136" cy="1285698"/>
          </a:xfrm>
          <a:prstGeom prst="rect">
            <a:avLst/>
          </a:prstGeom>
          <a:noFill/>
          <a:extLst>
            <a:ext uri="{909E8E84-426E-40DD-AFC4-6F175D3DCCD1}">
              <a14:hiddenFill xmlns:a14="http://schemas.microsoft.com/office/drawing/2010/main">
                <a:solidFill>
                  <a:srgbClr val="FFFFFF"/>
                </a:solidFill>
              </a14:hiddenFill>
            </a:ext>
          </a:extLst>
        </p:spPr>
      </p:pic>
      <p:cxnSp>
        <p:nvCxnSpPr>
          <p:cNvPr id="30" name="Straight Arrow Connector 29">
            <a:extLst>
              <a:ext uri="{FF2B5EF4-FFF2-40B4-BE49-F238E27FC236}">
                <a16:creationId xmlns:a16="http://schemas.microsoft.com/office/drawing/2014/main" id="{5C5B120B-2CFE-4B26-AD93-23AAA23B3D3F}"/>
              </a:ext>
            </a:extLst>
          </p:cNvPr>
          <p:cNvCxnSpPr>
            <a:cxnSpLocks/>
            <a:stCxn id="15" idx="2"/>
            <a:endCxn id="29" idx="0"/>
          </p:cNvCxnSpPr>
          <p:nvPr/>
        </p:nvCxnSpPr>
        <p:spPr>
          <a:xfrm>
            <a:off x="4748250" y="1342288"/>
            <a:ext cx="2244168" cy="1040715"/>
          </a:xfrm>
          <a:prstGeom prst="straightConnector1">
            <a:avLst/>
          </a:prstGeom>
          <a:ln w="2222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40" name="Picture 39">
            <a:extLst>
              <a:ext uri="{FF2B5EF4-FFF2-40B4-BE49-F238E27FC236}">
                <a16:creationId xmlns:a16="http://schemas.microsoft.com/office/drawing/2014/main" id="{49235822-90C8-4D43-A78F-452FD27FFB01}"/>
              </a:ext>
            </a:extLst>
          </p:cNvPr>
          <p:cNvPicPr>
            <a:picLocks noChangeAspect="1"/>
          </p:cNvPicPr>
          <p:nvPr/>
        </p:nvPicPr>
        <p:blipFill>
          <a:blip r:embed="rId6"/>
          <a:stretch>
            <a:fillRect/>
          </a:stretch>
        </p:blipFill>
        <p:spPr>
          <a:xfrm>
            <a:off x="1373740" y="2379711"/>
            <a:ext cx="1282204" cy="1288990"/>
          </a:xfrm>
          <a:prstGeom prst="rect">
            <a:avLst/>
          </a:prstGeom>
        </p:spPr>
      </p:pic>
      <p:grpSp>
        <p:nvGrpSpPr>
          <p:cNvPr id="31" name="Group 30">
            <a:extLst>
              <a:ext uri="{FF2B5EF4-FFF2-40B4-BE49-F238E27FC236}">
                <a16:creationId xmlns:a16="http://schemas.microsoft.com/office/drawing/2014/main" id="{82320DEF-0CCB-4768-8786-207A8834FBD3}"/>
              </a:ext>
            </a:extLst>
          </p:cNvPr>
          <p:cNvGrpSpPr/>
          <p:nvPr/>
        </p:nvGrpSpPr>
        <p:grpSpPr>
          <a:xfrm>
            <a:off x="442957" y="5754978"/>
            <a:ext cx="6411947" cy="681800"/>
            <a:chOff x="445825" y="6111372"/>
            <a:chExt cx="5069118" cy="419723"/>
          </a:xfrm>
        </p:grpSpPr>
        <p:grpSp>
          <p:nvGrpSpPr>
            <p:cNvPr id="34" name="Group 33">
              <a:extLst>
                <a:ext uri="{FF2B5EF4-FFF2-40B4-BE49-F238E27FC236}">
                  <a16:creationId xmlns:a16="http://schemas.microsoft.com/office/drawing/2014/main" id="{2D92DBCC-7349-4BF2-897B-2697E504B072}"/>
                </a:ext>
              </a:extLst>
            </p:cNvPr>
            <p:cNvGrpSpPr/>
            <p:nvPr/>
          </p:nvGrpSpPr>
          <p:grpSpPr>
            <a:xfrm>
              <a:off x="445825" y="6111372"/>
              <a:ext cx="1765303" cy="254942"/>
              <a:chOff x="445825" y="6111372"/>
              <a:chExt cx="1765303" cy="254942"/>
            </a:xfrm>
          </p:grpSpPr>
          <p:sp>
            <p:nvSpPr>
              <p:cNvPr id="45" name="TextBox 44">
                <a:extLst>
                  <a:ext uri="{FF2B5EF4-FFF2-40B4-BE49-F238E27FC236}">
                    <a16:creationId xmlns:a16="http://schemas.microsoft.com/office/drawing/2014/main" id="{CAC651D6-90A6-49D7-BB8C-46DB3B655B7B}"/>
                  </a:ext>
                </a:extLst>
              </p:cNvPr>
              <p:cNvSpPr txBox="1"/>
              <p:nvPr/>
            </p:nvSpPr>
            <p:spPr>
              <a:xfrm>
                <a:off x="445825" y="6119863"/>
                <a:ext cx="439506" cy="246451"/>
              </a:xfrm>
              <a:prstGeom prst="rect">
                <a:avLst/>
              </a:prstGeom>
              <a:solidFill>
                <a:srgbClr val="006600"/>
              </a:solidFill>
            </p:spPr>
            <p:txBody>
              <a:bodyPr wrap="square" rtlCol="0">
                <a:spAutoFit/>
              </a:bodyPr>
              <a:lstStyle/>
              <a:p>
                <a:endParaRPr lang="en-US" dirty="0"/>
              </a:p>
            </p:txBody>
          </p:sp>
          <p:sp>
            <p:nvSpPr>
              <p:cNvPr id="46" name="TextBox 45">
                <a:extLst>
                  <a:ext uri="{FF2B5EF4-FFF2-40B4-BE49-F238E27FC236}">
                    <a16:creationId xmlns:a16="http://schemas.microsoft.com/office/drawing/2014/main" id="{67CC9808-A12D-4A8A-9B3E-70C0DF0D765E}"/>
                  </a:ext>
                </a:extLst>
              </p:cNvPr>
              <p:cNvSpPr txBox="1"/>
              <p:nvPr/>
            </p:nvSpPr>
            <p:spPr>
              <a:xfrm>
                <a:off x="915873" y="6111372"/>
                <a:ext cx="1295255" cy="246311"/>
              </a:xfrm>
              <a:prstGeom prst="rect">
                <a:avLst/>
              </a:prstGeom>
              <a:noFill/>
            </p:spPr>
            <p:txBody>
              <a:bodyPr wrap="square" rtlCol="0">
                <a:spAutoFit/>
              </a:bodyPr>
              <a:lstStyle/>
              <a:p>
                <a:r>
                  <a:rPr lang="en-US" sz="2000" dirty="0"/>
                  <a:t>= </a:t>
                </a:r>
                <a:r>
                  <a:rPr lang="en-US" sz="1600" dirty="0"/>
                  <a:t>Indivisible</a:t>
                </a:r>
              </a:p>
            </p:txBody>
          </p:sp>
        </p:grpSp>
        <p:grpSp>
          <p:nvGrpSpPr>
            <p:cNvPr id="35" name="Group 34">
              <a:extLst>
                <a:ext uri="{FF2B5EF4-FFF2-40B4-BE49-F238E27FC236}">
                  <a16:creationId xmlns:a16="http://schemas.microsoft.com/office/drawing/2014/main" id="{81BD44DE-4159-470B-A091-F7EF99DA8C43}"/>
                </a:ext>
              </a:extLst>
            </p:cNvPr>
            <p:cNvGrpSpPr/>
            <p:nvPr/>
          </p:nvGrpSpPr>
          <p:grpSpPr>
            <a:xfrm>
              <a:off x="1941083" y="6115938"/>
              <a:ext cx="1858957" cy="415157"/>
              <a:chOff x="1941083" y="6115938"/>
              <a:chExt cx="1858957" cy="415157"/>
            </a:xfrm>
          </p:grpSpPr>
          <p:sp>
            <p:nvSpPr>
              <p:cNvPr id="43" name="TextBox 42">
                <a:extLst>
                  <a:ext uri="{FF2B5EF4-FFF2-40B4-BE49-F238E27FC236}">
                    <a16:creationId xmlns:a16="http://schemas.microsoft.com/office/drawing/2014/main" id="{D2D6BC08-385C-4BBA-9D83-F80B77889C52}"/>
                  </a:ext>
                </a:extLst>
              </p:cNvPr>
              <p:cNvSpPr txBox="1"/>
              <p:nvPr/>
            </p:nvSpPr>
            <p:spPr>
              <a:xfrm>
                <a:off x="1941083" y="6115938"/>
                <a:ext cx="508543" cy="227365"/>
              </a:xfrm>
              <a:prstGeom prst="rect">
                <a:avLst/>
              </a:prstGeom>
              <a:solidFill>
                <a:srgbClr val="99CC00"/>
              </a:solidFill>
            </p:spPr>
            <p:txBody>
              <a:bodyPr wrap="square" rtlCol="0">
                <a:spAutoFit/>
              </a:bodyPr>
              <a:lstStyle/>
              <a:p>
                <a:endParaRPr lang="en-US" dirty="0">
                  <a:highlight>
                    <a:srgbClr val="CCFF99"/>
                  </a:highlight>
                </a:endParaRPr>
              </a:p>
            </p:txBody>
          </p:sp>
          <p:sp>
            <p:nvSpPr>
              <p:cNvPr id="44" name="TextBox 43">
                <a:extLst>
                  <a:ext uri="{FF2B5EF4-FFF2-40B4-BE49-F238E27FC236}">
                    <a16:creationId xmlns:a16="http://schemas.microsoft.com/office/drawing/2014/main" id="{D6750DB1-6179-46C1-BCA8-78C1950A6EC2}"/>
                  </a:ext>
                </a:extLst>
              </p:cNvPr>
              <p:cNvSpPr txBox="1"/>
              <p:nvPr/>
            </p:nvSpPr>
            <p:spPr>
              <a:xfrm>
                <a:off x="2504785" y="6133208"/>
                <a:ext cx="1295255" cy="397887"/>
              </a:xfrm>
              <a:prstGeom prst="rect">
                <a:avLst/>
              </a:prstGeom>
              <a:noFill/>
            </p:spPr>
            <p:txBody>
              <a:bodyPr wrap="square" rtlCol="0">
                <a:spAutoFit/>
              </a:bodyPr>
              <a:lstStyle/>
              <a:p>
                <a:r>
                  <a:rPr lang="en-US" sz="2000" dirty="0"/>
                  <a:t>= </a:t>
                </a:r>
                <a:r>
                  <a:rPr lang="en-US" sz="1600" dirty="0"/>
                  <a:t>Reinforcing</a:t>
                </a:r>
              </a:p>
            </p:txBody>
          </p:sp>
        </p:grpSp>
        <p:grpSp>
          <p:nvGrpSpPr>
            <p:cNvPr id="37" name="Group 36">
              <a:extLst>
                <a:ext uri="{FF2B5EF4-FFF2-40B4-BE49-F238E27FC236}">
                  <a16:creationId xmlns:a16="http://schemas.microsoft.com/office/drawing/2014/main" id="{D60C14CE-50A6-49F5-B9AE-66E7D00A7F49}"/>
                </a:ext>
              </a:extLst>
            </p:cNvPr>
            <p:cNvGrpSpPr/>
            <p:nvPr/>
          </p:nvGrpSpPr>
          <p:grpSpPr>
            <a:xfrm>
              <a:off x="3796004" y="6139579"/>
              <a:ext cx="1718939" cy="246312"/>
              <a:chOff x="3796004" y="6139579"/>
              <a:chExt cx="1718939" cy="246312"/>
            </a:xfrm>
          </p:grpSpPr>
          <p:sp>
            <p:nvSpPr>
              <p:cNvPr id="38" name="TextBox 37">
                <a:extLst>
                  <a:ext uri="{FF2B5EF4-FFF2-40B4-BE49-F238E27FC236}">
                    <a16:creationId xmlns:a16="http://schemas.microsoft.com/office/drawing/2014/main" id="{ED81579D-1872-4972-B6D3-B6D4C2FA1F37}"/>
                  </a:ext>
                </a:extLst>
              </p:cNvPr>
              <p:cNvSpPr txBox="1"/>
              <p:nvPr/>
            </p:nvSpPr>
            <p:spPr>
              <a:xfrm>
                <a:off x="3796004" y="6139579"/>
                <a:ext cx="427721" cy="233105"/>
              </a:xfrm>
              <a:prstGeom prst="rect">
                <a:avLst/>
              </a:prstGeom>
              <a:solidFill>
                <a:srgbClr val="CCFF99"/>
              </a:solidFill>
            </p:spPr>
            <p:txBody>
              <a:bodyPr wrap="square" rtlCol="0">
                <a:spAutoFit/>
              </a:bodyPr>
              <a:lstStyle/>
              <a:p>
                <a:endParaRPr lang="en-US" dirty="0"/>
              </a:p>
            </p:txBody>
          </p:sp>
          <p:sp>
            <p:nvSpPr>
              <p:cNvPr id="41" name="TextBox 40">
                <a:extLst>
                  <a:ext uri="{FF2B5EF4-FFF2-40B4-BE49-F238E27FC236}">
                    <a16:creationId xmlns:a16="http://schemas.microsoft.com/office/drawing/2014/main" id="{6763D98F-6812-4727-B4FA-B2B83C078BEB}"/>
                  </a:ext>
                </a:extLst>
              </p:cNvPr>
              <p:cNvSpPr txBox="1"/>
              <p:nvPr/>
            </p:nvSpPr>
            <p:spPr>
              <a:xfrm>
                <a:off x="4219688" y="6139579"/>
                <a:ext cx="1295255" cy="246312"/>
              </a:xfrm>
              <a:prstGeom prst="rect">
                <a:avLst/>
              </a:prstGeom>
              <a:noFill/>
            </p:spPr>
            <p:txBody>
              <a:bodyPr wrap="square" rtlCol="0">
                <a:spAutoFit/>
              </a:bodyPr>
              <a:lstStyle/>
              <a:p>
                <a:r>
                  <a:rPr lang="en-US" sz="2000" dirty="0"/>
                  <a:t>= </a:t>
                </a:r>
                <a:r>
                  <a:rPr lang="en-US" sz="1600" dirty="0"/>
                  <a:t>Enabling</a:t>
                </a:r>
              </a:p>
            </p:txBody>
          </p:sp>
        </p:grpSp>
      </p:grpSp>
      <p:sp>
        <p:nvSpPr>
          <p:cNvPr id="47" name="Speech Bubble: Rectangle with Corners Rounded 46">
            <a:extLst>
              <a:ext uri="{FF2B5EF4-FFF2-40B4-BE49-F238E27FC236}">
                <a16:creationId xmlns:a16="http://schemas.microsoft.com/office/drawing/2014/main" id="{E17B6E2A-37CB-4D90-BFB5-867E522EBB83}"/>
              </a:ext>
            </a:extLst>
          </p:cNvPr>
          <p:cNvSpPr/>
          <p:nvPr/>
        </p:nvSpPr>
        <p:spPr>
          <a:xfrm>
            <a:off x="705278" y="205563"/>
            <a:ext cx="3211079" cy="1758803"/>
          </a:xfrm>
          <a:prstGeom prst="wedgeRoundRectCallout">
            <a:avLst>
              <a:gd name="adj1" fmla="val 35108"/>
              <a:gd name="adj2" fmla="val 73725"/>
              <a:gd name="adj3" fmla="val 16667"/>
            </a:avLst>
          </a:prstGeom>
          <a:solidFill>
            <a:srgbClr val="99CC0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b="1" dirty="0">
                <a:solidFill>
                  <a:schemeClr val="tx1"/>
                </a:solidFill>
              </a:rPr>
              <a:t>Lifetime experience of IPV associated with child stunting. In Bangladesh, women were more likely to have a stunted child if they had lifetime experience of physical IPV [(OR)</a:t>
            </a:r>
            <a:r>
              <a:rPr lang="en-US" sz="1600" b="1" dirty="0" err="1">
                <a:solidFill>
                  <a:schemeClr val="tx1"/>
                </a:solidFill>
              </a:rPr>
              <a:t>adj</a:t>
            </a:r>
            <a:r>
              <a:rPr lang="en-US" sz="1600" b="1" dirty="0">
                <a:solidFill>
                  <a:schemeClr val="tx1"/>
                </a:solidFill>
              </a:rPr>
              <a:t>, 1.48]</a:t>
            </a:r>
          </a:p>
          <a:p>
            <a:pPr algn="ctr"/>
            <a:endParaRPr lang="en-US" sz="1400" b="1" dirty="0">
              <a:solidFill>
                <a:schemeClr val="tx1"/>
              </a:solidFill>
            </a:endParaRPr>
          </a:p>
        </p:txBody>
      </p:sp>
      <p:sp>
        <p:nvSpPr>
          <p:cNvPr id="48" name="Speech Bubble: Rectangle with Corners Rounded 47">
            <a:extLst>
              <a:ext uri="{FF2B5EF4-FFF2-40B4-BE49-F238E27FC236}">
                <a16:creationId xmlns:a16="http://schemas.microsoft.com/office/drawing/2014/main" id="{42B5FF76-C27A-40D6-A9A2-0C46F58A7D33}"/>
              </a:ext>
            </a:extLst>
          </p:cNvPr>
          <p:cNvSpPr/>
          <p:nvPr/>
        </p:nvSpPr>
        <p:spPr>
          <a:xfrm>
            <a:off x="5648623" y="4041995"/>
            <a:ext cx="3211079" cy="1758803"/>
          </a:xfrm>
          <a:prstGeom prst="wedgeRoundRectCallout">
            <a:avLst>
              <a:gd name="adj1" fmla="val -53632"/>
              <a:gd name="adj2" fmla="val -67737"/>
              <a:gd name="adj3" fmla="val 16667"/>
            </a:avLst>
          </a:prstGeom>
          <a:solidFill>
            <a:srgbClr val="00660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400" b="1" dirty="0">
                <a:solidFill>
                  <a:schemeClr val="bg1"/>
                </a:solidFill>
              </a:rPr>
              <a:t>Women exposed to intimate partner violence are on average twice as likely to experience depression, 16% more likely to have a low birth weight baby and roughly 1.5 times more likely to acquire HIV, syphilis, chlamydia or </a:t>
            </a:r>
            <a:r>
              <a:rPr lang="en-US" sz="1400" b="1" dirty="0" err="1">
                <a:solidFill>
                  <a:schemeClr val="bg1"/>
                </a:solidFill>
              </a:rPr>
              <a:t>gonorrhoea</a:t>
            </a:r>
            <a:r>
              <a:rPr lang="en-US" sz="1400" b="1" dirty="0">
                <a:solidFill>
                  <a:schemeClr val="bg1"/>
                </a:solidFill>
              </a:rPr>
              <a:t> (WHO 2013). </a:t>
            </a:r>
          </a:p>
          <a:p>
            <a:pPr algn="ctr"/>
            <a:endParaRPr lang="en-US" sz="1400" b="1" dirty="0">
              <a:solidFill>
                <a:schemeClr val="tx1"/>
              </a:solidFill>
            </a:endParaRPr>
          </a:p>
        </p:txBody>
      </p:sp>
      <p:sp>
        <p:nvSpPr>
          <p:cNvPr id="50" name="Speech Bubble: Rectangle with Corners Rounded 49">
            <a:extLst>
              <a:ext uri="{FF2B5EF4-FFF2-40B4-BE49-F238E27FC236}">
                <a16:creationId xmlns:a16="http://schemas.microsoft.com/office/drawing/2014/main" id="{12F49A17-945C-42CD-B530-CAF9B8BD0599}"/>
              </a:ext>
            </a:extLst>
          </p:cNvPr>
          <p:cNvSpPr/>
          <p:nvPr/>
        </p:nvSpPr>
        <p:spPr>
          <a:xfrm>
            <a:off x="5715161" y="209959"/>
            <a:ext cx="3362941" cy="1758803"/>
          </a:xfrm>
          <a:prstGeom prst="wedgeRoundRectCallout">
            <a:avLst>
              <a:gd name="adj1" fmla="val -8207"/>
              <a:gd name="adj2" fmla="val 73120"/>
              <a:gd name="adj3" fmla="val 16667"/>
            </a:avLst>
          </a:prstGeom>
          <a:solidFill>
            <a:srgbClr val="CCFF99"/>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fontAlgn="base"/>
            <a:r>
              <a:rPr lang="en-US" sz="1600" b="1" dirty="0">
                <a:solidFill>
                  <a:schemeClr val="tx1"/>
                </a:solidFill>
              </a:rPr>
              <a:t>The cost of violence against women could amount to around 2 per cent of the global gross domestic product (GDP). Estimate of 1.5 trillion per year.</a:t>
            </a:r>
            <a:endParaRPr lang="en-US" sz="2800" b="1" dirty="0">
              <a:solidFill>
                <a:schemeClr val="tx1"/>
              </a:solidFill>
            </a:endParaRPr>
          </a:p>
        </p:txBody>
      </p:sp>
      <p:sp>
        <p:nvSpPr>
          <p:cNvPr id="52" name="Speech Bubble: Rectangle with Corners Rounded 51">
            <a:extLst>
              <a:ext uri="{FF2B5EF4-FFF2-40B4-BE49-F238E27FC236}">
                <a16:creationId xmlns:a16="http://schemas.microsoft.com/office/drawing/2014/main" id="{1DF75819-9B1F-43B9-935E-8F162E60335B}"/>
              </a:ext>
            </a:extLst>
          </p:cNvPr>
          <p:cNvSpPr/>
          <p:nvPr/>
        </p:nvSpPr>
        <p:spPr>
          <a:xfrm>
            <a:off x="305480" y="3926024"/>
            <a:ext cx="3709876" cy="1758803"/>
          </a:xfrm>
          <a:prstGeom prst="wedgeRoundRectCallout">
            <a:avLst>
              <a:gd name="adj1" fmla="val -605"/>
              <a:gd name="adj2" fmla="val -62900"/>
              <a:gd name="adj3" fmla="val 16667"/>
            </a:avLst>
          </a:prstGeom>
          <a:solidFill>
            <a:srgbClr val="99CC0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b="1" dirty="0">
                <a:solidFill>
                  <a:schemeClr val="tx1"/>
                </a:solidFill>
                <a:latin typeface="+mj-lt"/>
              </a:rPr>
              <a:t>Women who are exposed to intimate partner violence are employed in higher numbers in casual and part-time work, and their earnings are 60 per cent lower, compared to women who do not experience such violence.</a:t>
            </a:r>
          </a:p>
          <a:p>
            <a:pPr algn="ctr"/>
            <a:endParaRPr lang="en-US" sz="1400" b="1" dirty="0">
              <a:solidFill>
                <a:schemeClr val="tx1"/>
              </a:solidFill>
            </a:endParaRPr>
          </a:p>
        </p:txBody>
      </p:sp>
    </p:spTree>
    <p:extLst>
      <p:ext uri="{BB962C8B-B14F-4D97-AF65-F5344CB8AC3E}">
        <p14:creationId xmlns:p14="http://schemas.microsoft.com/office/powerpoint/2010/main" val="23577332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25235"/>
                </a:solidFill>
              </a:rPr>
              <a:t>How to Act</a:t>
            </a:r>
          </a:p>
        </p:txBody>
      </p:sp>
      <p:sp>
        <p:nvSpPr>
          <p:cNvPr id="3" name="Content Placeholder 2"/>
          <p:cNvSpPr>
            <a:spLocks noGrp="1"/>
          </p:cNvSpPr>
          <p:nvPr>
            <p:ph idx="1"/>
          </p:nvPr>
        </p:nvSpPr>
        <p:spPr/>
        <p:txBody>
          <a:bodyPr/>
          <a:lstStyle/>
          <a:p>
            <a:pPr>
              <a:spcBef>
                <a:spcPts val="1104"/>
              </a:spcBef>
              <a:spcAft>
                <a:spcPts val="600"/>
              </a:spcAft>
            </a:pPr>
            <a:r>
              <a:rPr lang="en-US" sz="2400" dirty="0"/>
              <a:t>Acting on multiplier investment opportunities will require </a:t>
            </a:r>
            <a:r>
              <a:rPr lang="en-US" sz="2400" u="sng" dirty="0"/>
              <a:t>innovative</a:t>
            </a:r>
            <a:r>
              <a:rPr lang="en-US" sz="2400" dirty="0"/>
              <a:t> forms of governance*, program planning and resourcing across sectors, constituencies, and stakeholders. </a:t>
            </a:r>
            <a:endParaRPr lang="en-US" dirty="0"/>
          </a:p>
        </p:txBody>
      </p:sp>
    </p:spTree>
    <p:extLst>
      <p:ext uri="{BB962C8B-B14F-4D97-AF65-F5344CB8AC3E}">
        <p14:creationId xmlns:p14="http://schemas.microsoft.com/office/powerpoint/2010/main" val="16709567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38854" y="773832"/>
            <a:ext cx="8969650" cy="1143000"/>
          </a:xfrm>
        </p:spPr>
        <p:txBody>
          <a:bodyPr>
            <a:normAutofit/>
          </a:bodyPr>
          <a:lstStyle/>
          <a:p>
            <a:r>
              <a:rPr lang="en-GB" sz="2600" b="1" dirty="0">
                <a:solidFill>
                  <a:srgbClr val="EF5134"/>
                </a:solidFill>
              </a:rPr>
              <a:t>Challenges when taking a multi-sectoral perspective</a:t>
            </a:r>
            <a:br>
              <a:rPr lang="en-GB" sz="2600" b="1" dirty="0">
                <a:solidFill>
                  <a:srgbClr val="EF5134"/>
                </a:solidFill>
              </a:rPr>
            </a:br>
            <a:endParaRPr lang="en-GB" sz="2600" b="1" dirty="0">
              <a:solidFill>
                <a:srgbClr val="EF5134"/>
              </a:solidFill>
            </a:endParaRPr>
          </a:p>
        </p:txBody>
      </p:sp>
      <p:sp>
        <p:nvSpPr>
          <p:cNvPr id="6" name="Content Placeholder 5"/>
          <p:cNvSpPr>
            <a:spLocks noGrp="1"/>
          </p:cNvSpPr>
          <p:nvPr>
            <p:ph idx="1"/>
          </p:nvPr>
        </p:nvSpPr>
        <p:spPr>
          <a:xfrm>
            <a:off x="508878" y="1795034"/>
            <a:ext cx="8599625" cy="4525963"/>
          </a:xfrm>
        </p:spPr>
        <p:txBody>
          <a:bodyPr>
            <a:normAutofit lnSpcReduction="10000"/>
          </a:bodyPr>
          <a:lstStyle/>
          <a:p>
            <a:pPr>
              <a:spcAft>
                <a:spcPts val="1200"/>
              </a:spcAft>
            </a:pPr>
            <a:r>
              <a:rPr lang="en-GB" sz="2200" dirty="0"/>
              <a:t>Single sectoral payers seek to maximise one or two outcomes </a:t>
            </a:r>
          </a:p>
          <a:p>
            <a:pPr>
              <a:spcAft>
                <a:spcPts val="1200"/>
              </a:spcAft>
            </a:pPr>
            <a:r>
              <a:rPr lang="en-GB" sz="2200" dirty="0"/>
              <a:t>For example, health payers seek to improve health by implementing programmes delivered by the health care system</a:t>
            </a:r>
          </a:p>
          <a:p>
            <a:r>
              <a:rPr lang="en-GB" sz="2200" dirty="0"/>
              <a:t>Risks missing two critical issues: </a:t>
            </a:r>
          </a:p>
          <a:p>
            <a:pPr lvl="1"/>
            <a:r>
              <a:rPr lang="en-GB" sz="2000" dirty="0"/>
              <a:t>Multiple ‘sectors’ contribute to health gain, especially in terms of addressing the structural determinants of health</a:t>
            </a:r>
          </a:p>
          <a:p>
            <a:pPr lvl="1">
              <a:buNone/>
            </a:pPr>
            <a:r>
              <a:rPr lang="en-GB" sz="2000" dirty="0"/>
              <a:t>	BUT they are not primarily aiming to maximise health</a:t>
            </a:r>
          </a:p>
          <a:p>
            <a:pPr lvl="1">
              <a:spcAft>
                <a:spcPts val="1200"/>
              </a:spcAft>
            </a:pPr>
            <a:r>
              <a:rPr lang="en-GB" sz="2000" dirty="0"/>
              <a:t>Goods and services produced by the ‘health sector’ also have multiple benefits besides health</a:t>
            </a:r>
          </a:p>
          <a:p>
            <a:r>
              <a:rPr lang="en-GB" sz="2200" dirty="0"/>
              <a:t>Current approaches to calculating cost effectiveness don’t acknowledge these cross-issue benefits, and thus under-value investment in upstream social determinants.</a:t>
            </a:r>
          </a:p>
        </p:txBody>
      </p:sp>
    </p:spTree>
    <p:extLst>
      <p:ext uri="{BB962C8B-B14F-4D97-AF65-F5344CB8AC3E}">
        <p14:creationId xmlns:p14="http://schemas.microsoft.com/office/powerpoint/2010/main" val="20066652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B373EDF-083B-BB4A-9A8F-5E5668851A11}"/>
              </a:ext>
            </a:extLst>
          </p:cNvPr>
          <p:cNvSpPr>
            <a:spLocks noGrp="1"/>
          </p:cNvSpPr>
          <p:nvPr>
            <p:ph type="title"/>
          </p:nvPr>
        </p:nvSpPr>
        <p:spPr/>
        <p:txBody>
          <a:bodyPr/>
          <a:lstStyle/>
          <a:p>
            <a:endParaRPr lang="en-US"/>
          </a:p>
        </p:txBody>
      </p:sp>
      <p:sp>
        <p:nvSpPr>
          <p:cNvPr id="29" name="Title 1">
            <a:extLst>
              <a:ext uri="{FF2B5EF4-FFF2-40B4-BE49-F238E27FC236}">
                <a16:creationId xmlns:a16="http://schemas.microsoft.com/office/drawing/2014/main" id="{E5CC995D-C49B-D548-9B03-258693E823D3}"/>
              </a:ext>
            </a:extLst>
          </p:cNvPr>
          <p:cNvSpPr txBox="1">
            <a:spLocks/>
          </p:cNvSpPr>
          <p:nvPr/>
        </p:nvSpPr>
        <p:spPr>
          <a:xfrm>
            <a:off x="863080" y="188640"/>
            <a:ext cx="8280920" cy="100811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2800" kern="1200">
                <a:solidFill>
                  <a:srgbClr val="FF0000"/>
                </a:solidFill>
                <a:latin typeface="Tahoma" panose="020B0604030504040204" pitchFamily="34" charset="0"/>
                <a:ea typeface="Tahoma" panose="020B0604030504040204" pitchFamily="34" charset="0"/>
                <a:cs typeface="Tahoma" panose="020B0604030504040204" pitchFamily="34" charset="0"/>
              </a:defRPr>
            </a:lvl1pPr>
          </a:lstStyle>
          <a:p>
            <a:r>
              <a:rPr lang="en-GB" sz="3000" dirty="0">
                <a:solidFill>
                  <a:srgbClr val="EF5134"/>
                </a:solidFill>
                <a:latin typeface="+mn-lt"/>
              </a:rPr>
              <a:t>Cash transfers and HIV</a:t>
            </a:r>
          </a:p>
        </p:txBody>
      </p:sp>
      <p:pic>
        <p:nvPicPr>
          <p:cNvPr id="31" name="Content Placeholder 7" descr="Strive diagram-Zomba.jpg">
            <a:extLst>
              <a:ext uri="{FF2B5EF4-FFF2-40B4-BE49-F238E27FC236}">
                <a16:creationId xmlns:a16="http://schemas.microsoft.com/office/drawing/2014/main" id="{0830ACFB-E7C7-D84A-A7A4-FE2BC0DDB7E0}"/>
              </a:ext>
            </a:extLst>
          </p:cNvPr>
          <p:cNvPicPr>
            <a:picLocks noGrp="1" noChangeAspect="1"/>
          </p:cNvPicPr>
          <p:nvPr>
            <p:ph idx="1"/>
          </p:nvPr>
        </p:nvPicPr>
        <p:blipFill>
          <a:blip r:embed="rId3" cstate="print"/>
          <a:srcRect/>
          <a:stretch>
            <a:fillRect/>
          </a:stretch>
        </p:blipFill>
        <p:spPr>
          <a:xfrm>
            <a:off x="651670" y="935956"/>
            <a:ext cx="8188817" cy="5270411"/>
          </a:xfrm>
          <a:ln w="22225">
            <a:solidFill>
              <a:schemeClr val="accent1"/>
            </a:solidFill>
          </a:ln>
        </p:spPr>
      </p:pic>
      <p:sp>
        <p:nvSpPr>
          <p:cNvPr id="32" name="Content Placeholder 2">
            <a:extLst>
              <a:ext uri="{FF2B5EF4-FFF2-40B4-BE49-F238E27FC236}">
                <a16:creationId xmlns:a16="http://schemas.microsoft.com/office/drawing/2014/main" id="{CDE1BEB1-C84D-5E4A-A2B1-69FCD8039B9F}"/>
              </a:ext>
            </a:extLst>
          </p:cNvPr>
          <p:cNvSpPr txBox="1">
            <a:spLocks/>
          </p:cNvSpPr>
          <p:nvPr/>
        </p:nvSpPr>
        <p:spPr>
          <a:xfrm>
            <a:off x="6012160" y="6525344"/>
            <a:ext cx="3024336" cy="332656"/>
          </a:xfrm>
          <a:prstGeom prst="rect">
            <a:avLst/>
          </a:prstGeom>
        </p:spPr>
        <p:txBody>
          <a:bodyPr vert="horz" lIns="91440" tIns="45720" rIns="91440" bIns="45720" rtlCol="0">
            <a:normAutofit lnSpcReduction="10000"/>
          </a:bodyPr>
          <a:lstStyle>
            <a:lvl1pPr marL="0" indent="0" algn="l" defTabSz="914400" rtl="0" eaLnBrk="1" latinLnBrk="0" hangingPunct="1">
              <a:spcBef>
                <a:spcPct val="20000"/>
              </a:spcBef>
              <a:buFontTx/>
              <a:buNone/>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600" i="1" dirty="0"/>
              <a:t>Source: Baird et al, Lancet, 2012</a:t>
            </a:r>
          </a:p>
        </p:txBody>
      </p:sp>
    </p:spTree>
    <p:extLst>
      <p:ext uri="{BB962C8B-B14F-4D97-AF65-F5344CB8AC3E}">
        <p14:creationId xmlns:p14="http://schemas.microsoft.com/office/powerpoint/2010/main" val="1130820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28984" y="682999"/>
            <a:ext cx="8341390" cy="1071563"/>
          </a:xfrm>
        </p:spPr>
        <p:txBody>
          <a:bodyPr/>
          <a:lstStyle/>
          <a:p>
            <a:r>
              <a:rPr lang="en-US" sz="2800" b="1" dirty="0">
                <a:solidFill>
                  <a:srgbClr val="F25235"/>
                </a:solidFill>
              </a:rPr>
              <a:t>Challenges in implementing new </a:t>
            </a:r>
            <a:br>
              <a:rPr lang="en-US" sz="2800" b="1" dirty="0">
                <a:solidFill>
                  <a:srgbClr val="F25235"/>
                </a:solidFill>
              </a:rPr>
            </a:br>
            <a:r>
              <a:rPr lang="en-US" sz="2800" b="1" dirty="0">
                <a:solidFill>
                  <a:srgbClr val="F25235"/>
                </a:solidFill>
              </a:rPr>
              <a:t>co-financing models</a:t>
            </a:r>
          </a:p>
        </p:txBody>
      </p:sp>
      <p:sp>
        <p:nvSpPr>
          <p:cNvPr id="6" name="Content Placeholder 5"/>
          <p:cNvSpPr>
            <a:spLocks noGrp="1"/>
          </p:cNvSpPr>
          <p:nvPr>
            <p:ph idx="1"/>
          </p:nvPr>
        </p:nvSpPr>
        <p:spPr>
          <a:xfrm>
            <a:off x="592829" y="1842635"/>
            <a:ext cx="8013700" cy="3917950"/>
          </a:xfrm>
        </p:spPr>
        <p:txBody>
          <a:bodyPr/>
          <a:lstStyle/>
          <a:p>
            <a:pPr>
              <a:spcBef>
                <a:spcPts val="1680"/>
              </a:spcBef>
              <a:spcAft>
                <a:spcPts val="600"/>
              </a:spcAft>
            </a:pPr>
            <a:r>
              <a:rPr lang="en-US" sz="2000" dirty="0"/>
              <a:t>STRIVE is working with UNDP and national governments to operationalize these approaches in development practice</a:t>
            </a:r>
            <a:r>
              <a:rPr lang="en-US" dirty="0"/>
              <a:t>.</a:t>
            </a:r>
          </a:p>
          <a:p>
            <a:pPr>
              <a:spcAft>
                <a:spcPts val="600"/>
              </a:spcAft>
            </a:pPr>
            <a:endParaRPr lang="en-US" dirty="0"/>
          </a:p>
        </p:txBody>
      </p:sp>
      <p:pic>
        <p:nvPicPr>
          <p:cNvPr id="7" name="Picture 2" descr="Flag of Tanzania.svg"/>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4213" y="2922270"/>
            <a:ext cx="1261872" cy="109728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Flag of South Africa.svg"/>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4213" y="4091010"/>
            <a:ext cx="1261872" cy="109728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Flag of Ethiopia.svg"/>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4213" y="5276363"/>
            <a:ext cx="1259958" cy="109728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2101444" y="5345087"/>
            <a:ext cx="5797403" cy="707886"/>
          </a:xfrm>
          <a:prstGeom prst="rect">
            <a:avLst/>
          </a:prstGeom>
          <a:noFill/>
        </p:spPr>
        <p:txBody>
          <a:bodyPr wrap="square" rtlCol="0">
            <a:spAutoFit/>
          </a:bodyPr>
          <a:lstStyle/>
          <a:p>
            <a:pPr lvl="0" defTabSz="914354"/>
            <a:r>
              <a:rPr lang="en-US" sz="2000" dirty="0">
                <a:solidFill>
                  <a:prstClr val="black"/>
                </a:solidFill>
                <a:latin typeface="Arial" panose="020B0604020202020204" pitchFamily="34" charset="0"/>
                <a:ea typeface="MS Mincho" panose="02020609040205080304" pitchFamily="49" charset="-128"/>
                <a:cs typeface="Arial" panose="020B0604020202020204" pitchFamily="34" charset="0"/>
              </a:rPr>
              <a:t>Integrated school-based, gender-sensitive WASH programme</a:t>
            </a:r>
          </a:p>
        </p:txBody>
      </p:sp>
      <p:sp>
        <p:nvSpPr>
          <p:cNvPr id="11" name="TextBox 10"/>
          <p:cNvSpPr txBox="1"/>
          <p:nvPr/>
        </p:nvSpPr>
        <p:spPr>
          <a:xfrm>
            <a:off x="2093221" y="4091010"/>
            <a:ext cx="7087492" cy="769441"/>
          </a:xfrm>
          <a:prstGeom prst="rect">
            <a:avLst/>
          </a:prstGeom>
          <a:noFill/>
        </p:spPr>
        <p:txBody>
          <a:bodyPr wrap="square" rtlCol="0">
            <a:spAutoFit/>
          </a:bodyPr>
          <a:lstStyle/>
          <a:p>
            <a:pPr defTabSz="914377">
              <a:defRPr/>
            </a:pPr>
            <a:r>
              <a:rPr lang="en-US" sz="2000" dirty="0">
                <a:latin typeface="Arial" panose="020B0604020202020204" pitchFamily="34" charset="0"/>
                <a:ea typeface="MS Mincho" panose="02020609040205080304" pitchFamily="49" charset="-128"/>
                <a:cs typeface="Arial" panose="020B0604020202020204" pitchFamily="34" charset="0"/>
              </a:rPr>
              <a:t>Coordinated HIV prevention interventions, including cash transfer programmes for young women aged 15-2</a:t>
            </a:r>
            <a:r>
              <a:rPr lang="en-US" sz="2400" dirty="0">
                <a:latin typeface="Arial" panose="020B0604020202020204" pitchFamily="34" charset="0"/>
                <a:ea typeface="MS Mincho" panose="02020609040205080304" pitchFamily="49" charset="-128"/>
                <a:cs typeface="Arial" panose="020B0604020202020204" pitchFamily="34" charset="0"/>
              </a:rPr>
              <a:t>4</a:t>
            </a:r>
          </a:p>
        </p:txBody>
      </p:sp>
      <p:sp>
        <p:nvSpPr>
          <p:cNvPr id="12" name="TextBox 11"/>
          <p:cNvSpPr txBox="1"/>
          <p:nvPr/>
        </p:nvSpPr>
        <p:spPr>
          <a:xfrm>
            <a:off x="2093221" y="3216159"/>
            <a:ext cx="6994332" cy="400110"/>
          </a:xfrm>
          <a:prstGeom prst="rect">
            <a:avLst/>
          </a:prstGeom>
          <a:noFill/>
        </p:spPr>
        <p:txBody>
          <a:bodyPr wrap="square" rtlCol="0">
            <a:spAutoFit/>
          </a:bodyPr>
          <a:lstStyle/>
          <a:p>
            <a:r>
              <a:rPr lang="en-US" sz="2000" dirty="0">
                <a:latin typeface="Arial" panose="020B0604020202020204" pitchFamily="34" charset="0"/>
                <a:ea typeface="MS Mincho" panose="02020609040205080304" pitchFamily="49" charset="-128"/>
                <a:cs typeface="Arial" panose="020B0604020202020204" pitchFamily="34" charset="0"/>
              </a:rPr>
              <a:t>Expanded Tanzania Social Action Fund (TASAF)</a:t>
            </a:r>
          </a:p>
        </p:txBody>
      </p:sp>
    </p:spTree>
    <p:extLst>
      <p:ext uri="{BB962C8B-B14F-4D97-AF65-F5344CB8AC3E}">
        <p14:creationId xmlns:p14="http://schemas.microsoft.com/office/powerpoint/2010/main" val="4427411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5453" y="656592"/>
            <a:ext cx="8229600" cy="1071563"/>
          </a:xfrm>
        </p:spPr>
        <p:txBody>
          <a:bodyPr/>
          <a:lstStyle/>
          <a:p>
            <a:r>
              <a:rPr lang="en-GB" b="1" dirty="0">
                <a:solidFill>
                  <a:srgbClr val="EF5134"/>
                </a:solidFill>
              </a:rPr>
              <a:t>Final Thoughts</a:t>
            </a:r>
          </a:p>
        </p:txBody>
      </p:sp>
      <p:sp>
        <p:nvSpPr>
          <p:cNvPr id="3" name="Content Placeholder 2"/>
          <p:cNvSpPr>
            <a:spLocks noGrp="1"/>
          </p:cNvSpPr>
          <p:nvPr>
            <p:ph idx="1"/>
          </p:nvPr>
        </p:nvSpPr>
        <p:spPr>
          <a:xfrm>
            <a:off x="602302" y="1634510"/>
            <a:ext cx="8229600" cy="4680520"/>
          </a:xfrm>
        </p:spPr>
        <p:txBody>
          <a:bodyPr>
            <a:normAutofit/>
          </a:bodyPr>
          <a:lstStyle/>
          <a:p>
            <a:pPr>
              <a:spcBef>
                <a:spcPts val="1080"/>
              </a:spcBef>
              <a:spcAft>
                <a:spcPts val="600"/>
              </a:spcAft>
            </a:pPr>
            <a:r>
              <a:rPr lang="en-ZA" sz="2000" dirty="0"/>
              <a:t>As with STRIVE, the ultimate challenge for the SDGs will be to encourage co-financing of select “best buys” that deliver multiple benefits across different goals.</a:t>
            </a:r>
          </a:p>
          <a:p>
            <a:pPr>
              <a:spcBef>
                <a:spcPts val="1080"/>
              </a:spcBef>
              <a:spcAft>
                <a:spcPts val="600"/>
              </a:spcAft>
            </a:pPr>
            <a:r>
              <a:rPr lang="en-ZA" sz="2000" dirty="0"/>
              <a:t>HIV taught us that the challenge is both technical (what are those multiplier investments?) and political (how to get governments and ministries to co-invest)</a:t>
            </a:r>
          </a:p>
          <a:p>
            <a:pPr>
              <a:spcBef>
                <a:spcPts val="1080"/>
              </a:spcBef>
              <a:spcAft>
                <a:spcPts val="600"/>
              </a:spcAft>
            </a:pPr>
            <a:r>
              <a:rPr lang="en-ZA" sz="2000" dirty="0"/>
              <a:t>The answer requires not just innovative financing, but political will and activist demands</a:t>
            </a:r>
          </a:p>
          <a:p>
            <a:pPr>
              <a:spcBef>
                <a:spcPts val="1080"/>
              </a:spcBef>
              <a:spcAft>
                <a:spcPts val="600"/>
              </a:spcAft>
            </a:pPr>
            <a:r>
              <a:rPr lang="en-ZA" sz="2000" dirty="0"/>
              <a:t>This too, HIV taught us….</a:t>
            </a:r>
          </a:p>
          <a:p>
            <a:pPr>
              <a:spcBef>
                <a:spcPts val="1080"/>
              </a:spcBef>
              <a:spcAft>
                <a:spcPts val="600"/>
              </a:spcAft>
            </a:pPr>
            <a:r>
              <a:rPr lang="en-ZA" sz="2000" dirty="0"/>
              <a:t>The SDGs will only be met if there is an active movement for accountability</a:t>
            </a:r>
          </a:p>
          <a:p>
            <a:endParaRPr lang="en-GB" dirty="0"/>
          </a:p>
        </p:txBody>
      </p:sp>
    </p:spTree>
    <p:extLst>
      <p:ext uri="{BB962C8B-B14F-4D97-AF65-F5344CB8AC3E}">
        <p14:creationId xmlns:p14="http://schemas.microsoft.com/office/powerpoint/2010/main" val="6007373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dirty="0"/>
          </a:p>
        </p:txBody>
      </p:sp>
      <p:sp>
        <p:nvSpPr>
          <p:cNvPr id="3" name="Subtitle 2"/>
          <p:cNvSpPr>
            <a:spLocks noGrp="1"/>
          </p:cNvSpPr>
          <p:nvPr>
            <p:ph type="subTitle" idx="1"/>
          </p:nvPr>
        </p:nvSpPr>
        <p:spPr/>
        <p:txBody>
          <a:bodyPr/>
          <a:lstStyle/>
          <a:p>
            <a:endParaRPr lang="en-GB"/>
          </a:p>
        </p:txBody>
      </p:sp>
      <p:pic>
        <p:nvPicPr>
          <p:cNvPr id="4" name="Picture 3" descr="DSC00178.jpg"/>
          <p:cNvPicPr>
            <a:picLocks noChangeAspect="1"/>
          </p:cNvPicPr>
          <p:nvPr/>
        </p:nvPicPr>
        <p:blipFill rotWithShape="1">
          <a:blip r:embed="rId2" cstate="email">
            <a:duotone>
              <a:prstClr val="black"/>
              <a:schemeClr val="accent6">
                <a:tint val="45000"/>
                <a:satMod val="400000"/>
              </a:schemeClr>
            </a:duotone>
            <a:extLst>
              <a:ext uri="{28A0092B-C50C-407E-A947-70E740481C1C}">
                <a14:useLocalDpi xmlns:a14="http://schemas.microsoft.com/office/drawing/2010/main"/>
              </a:ext>
            </a:extLst>
          </a:blip>
          <a:srcRect/>
          <a:stretch/>
        </p:blipFill>
        <p:spPr>
          <a:xfrm>
            <a:off x="57150" y="895350"/>
            <a:ext cx="9027886" cy="5105400"/>
          </a:xfrm>
          <a:prstGeom prst="rect">
            <a:avLst/>
          </a:prstGeom>
        </p:spPr>
      </p:pic>
      <p:sp>
        <p:nvSpPr>
          <p:cNvPr id="5" name="Title 3"/>
          <p:cNvSpPr txBox="1">
            <a:spLocks/>
          </p:cNvSpPr>
          <p:nvPr/>
        </p:nvSpPr>
        <p:spPr>
          <a:xfrm>
            <a:off x="82728" y="1319337"/>
            <a:ext cx="8942435" cy="960736"/>
          </a:xfrm>
          <a:prstGeom prst="rect">
            <a:avLst/>
          </a:prstGeom>
        </p:spPr>
        <p:txBody>
          <a:bodyPr vert="horz" lIns="91440" tIns="45720" rIns="91440" bIns="45720" rtlCol="0" anchor="ctr">
            <a:noAutofit/>
          </a:bodyPr>
          <a:lstStyle>
            <a:lvl1pPr algn="ctr" defTabSz="685800" rtl="0" eaLnBrk="1" latinLnBrk="0" hangingPunct="1">
              <a:spcBef>
                <a:spcPct val="0"/>
              </a:spcBef>
              <a:buNone/>
              <a:defRPr sz="2400" kern="1200">
                <a:solidFill>
                  <a:srgbClr val="FF0000"/>
                </a:solidFill>
                <a:latin typeface="Tahoma" panose="020B0604030504040204" pitchFamily="34" charset="0"/>
                <a:ea typeface="Tahoma" panose="020B0604030504040204" pitchFamily="34" charset="0"/>
                <a:cs typeface="Tahoma" panose="020B0604030504040204" pitchFamily="34" charset="0"/>
              </a:defRPr>
            </a:lvl1pPr>
          </a:lstStyle>
          <a:p>
            <a:r>
              <a:rPr lang="en-GB" sz="2700" dirty="0">
                <a:solidFill>
                  <a:schemeClr val="bg1"/>
                </a:solidFill>
                <a:latin typeface="Arial"/>
                <a:ea typeface="+mn-ea"/>
                <a:cs typeface="Arial"/>
              </a:rPr>
              <a:t>The </a:t>
            </a:r>
            <a:r>
              <a:rPr lang="en-GB" sz="2700" b="1" i="1" dirty="0">
                <a:solidFill>
                  <a:schemeClr val="bg1"/>
                </a:solidFill>
                <a:latin typeface="Arial"/>
                <a:ea typeface="+mn-ea"/>
                <a:cs typeface="Arial"/>
              </a:rPr>
              <a:t>Samata</a:t>
            </a:r>
            <a:r>
              <a:rPr lang="en-GB" sz="2700" dirty="0">
                <a:solidFill>
                  <a:schemeClr val="bg1"/>
                </a:solidFill>
                <a:latin typeface="Arial"/>
                <a:ea typeface="+mn-ea"/>
                <a:cs typeface="Arial"/>
              </a:rPr>
              <a:t> intervention to increase secondary school completion and reduce child marriage among adolescent girls from marginalised communities in northern Karnataka, south India</a:t>
            </a:r>
            <a:endParaRPr lang="en-SG" sz="2700" b="1" dirty="0">
              <a:solidFill>
                <a:schemeClr val="bg1"/>
              </a:solidFill>
              <a:latin typeface="Arial"/>
              <a:ea typeface="+mn-ea"/>
              <a:cs typeface="Arial"/>
            </a:endParaRPr>
          </a:p>
        </p:txBody>
      </p:sp>
      <p:pic>
        <p:nvPicPr>
          <p:cNvPr id="6" name="Picture 5">
            <a:extLst>
              <a:ext uri="{FF2B5EF4-FFF2-40B4-BE49-F238E27FC236}">
                <a16:creationId xmlns:a16="http://schemas.microsoft.com/office/drawing/2014/main" id="{390D50FD-CF24-804E-92E0-FAA66A3A3BD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68345" y="173786"/>
            <a:ext cx="1260140" cy="630887"/>
          </a:xfrm>
          <a:prstGeom prst="rect">
            <a:avLst/>
          </a:prstGeom>
        </p:spPr>
      </p:pic>
    </p:spTree>
    <p:extLst>
      <p:ext uri="{BB962C8B-B14F-4D97-AF65-F5344CB8AC3E}">
        <p14:creationId xmlns:p14="http://schemas.microsoft.com/office/powerpoint/2010/main" val="388765282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467545" y="1378827"/>
            <a:ext cx="1477370" cy="525272"/>
          </a:xfrm>
          <a:prstGeom prst="roundRect">
            <a:avLst/>
          </a:prstGeom>
          <a:solidFill>
            <a:srgbClr val="F051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Segoe UI Semibold" panose="020B0702040204020203" pitchFamily="34" charset="0"/>
                <a:cs typeface="Segoe UI Semibold" panose="020B0702040204020203" pitchFamily="34" charset="0"/>
              </a:rPr>
              <a:t>Trial</a:t>
            </a:r>
          </a:p>
        </p:txBody>
      </p:sp>
      <p:sp>
        <p:nvSpPr>
          <p:cNvPr id="7" name="Title 1"/>
          <p:cNvSpPr>
            <a:spLocks noGrp="1"/>
          </p:cNvSpPr>
          <p:nvPr>
            <p:ph type="title"/>
          </p:nvPr>
        </p:nvSpPr>
        <p:spPr>
          <a:xfrm>
            <a:off x="467544" y="667657"/>
            <a:ext cx="8280920" cy="527462"/>
          </a:xfrm>
        </p:spPr>
        <p:txBody>
          <a:bodyPr>
            <a:noAutofit/>
          </a:bodyPr>
          <a:lstStyle/>
          <a:p>
            <a:r>
              <a:rPr lang="en-GB" sz="3200" dirty="0">
                <a:solidFill>
                  <a:srgbClr val="EF5134"/>
                </a:solidFill>
                <a:latin typeface="Segoe UI Semibold" panose="020B0702040204020203" pitchFamily="34" charset="0"/>
                <a:cs typeface="Segoe UI Semibold" panose="020B0702040204020203" pitchFamily="34" charset="0"/>
              </a:rPr>
              <a:t>Introduction</a:t>
            </a:r>
          </a:p>
        </p:txBody>
      </p:sp>
      <p:sp>
        <p:nvSpPr>
          <p:cNvPr id="2" name="TextBox 1"/>
          <p:cNvSpPr txBox="1"/>
          <p:nvPr/>
        </p:nvSpPr>
        <p:spPr>
          <a:xfrm>
            <a:off x="2032003" y="1278508"/>
            <a:ext cx="7111997" cy="677108"/>
          </a:xfrm>
          <a:prstGeom prst="rect">
            <a:avLst/>
          </a:prstGeom>
          <a:noFill/>
        </p:spPr>
        <p:txBody>
          <a:bodyPr wrap="square" rtlCol="0">
            <a:spAutoFit/>
          </a:bodyPr>
          <a:lstStyle/>
          <a:p>
            <a:r>
              <a:rPr lang="en-IN" sz="1900" b="1" dirty="0">
                <a:latin typeface="Segoe UI Semibold" panose="020B0702040204020203" pitchFamily="34" charset="0"/>
                <a:cs typeface="Segoe UI Semibold" panose="020B0702040204020203" pitchFamily="34" charset="0"/>
              </a:rPr>
              <a:t>Samata: Keeping girls in secondary school and delaying marriage</a:t>
            </a:r>
          </a:p>
        </p:txBody>
      </p:sp>
      <p:sp>
        <p:nvSpPr>
          <p:cNvPr id="8" name="Rounded Rectangle 7"/>
          <p:cNvSpPr/>
          <p:nvPr/>
        </p:nvSpPr>
        <p:spPr>
          <a:xfrm>
            <a:off x="467545" y="2227918"/>
            <a:ext cx="1477370" cy="525272"/>
          </a:xfrm>
          <a:prstGeom prst="roundRect">
            <a:avLst/>
          </a:prstGeom>
          <a:solidFill>
            <a:srgbClr val="F051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Segoe UI Semibold" panose="020B0702040204020203" pitchFamily="34" charset="0"/>
                <a:cs typeface="Segoe UI Semibold" panose="020B0702040204020203" pitchFamily="34" charset="0"/>
              </a:rPr>
              <a:t>Geography</a:t>
            </a:r>
          </a:p>
        </p:txBody>
      </p:sp>
      <p:sp>
        <p:nvSpPr>
          <p:cNvPr id="9" name="TextBox 8"/>
          <p:cNvSpPr txBox="1"/>
          <p:nvPr/>
        </p:nvSpPr>
        <p:spPr>
          <a:xfrm>
            <a:off x="2032002" y="2127598"/>
            <a:ext cx="7111997" cy="677108"/>
          </a:xfrm>
          <a:prstGeom prst="rect">
            <a:avLst/>
          </a:prstGeom>
          <a:noFill/>
        </p:spPr>
        <p:txBody>
          <a:bodyPr wrap="square" rtlCol="0">
            <a:spAutoFit/>
          </a:bodyPr>
          <a:lstStyle/>
          <a:p>
            <a:r>
              <a:rPr lang="en-IN" sz="1900" dirty="0">
                <a:latin typeface="Segoe UI Semibold" panose="020B0702040204020203" pitchFamily="34" charset="0"/>
                <a:cs typeface="Segoe UI Semibold" panose="020B0702040204020203" pitchFamily="34" charset="0"/>
              </a:rPr>
              <a:t>Two rural districts (Bagalkote and Vijayapura) of northern Karnataka, south India</a:t>
            </a:r>
          </a:p>
        </p:txBody>
      </p:sp>
      <p:sp>
        <p:nvSpPr>
          <p:cNvPr id="10" name="Rounded Rectangle 9"/>
          <p:cNvSpPr/>
          <p:nvPr/>
        </p:nvSpPr>
        <p:spPr>
          <a:xfrm>
            <a:off x="467545" y="3104109"/>
            <a:ext cx="1477370" cy="525272"/>
          </a:xfrm>
          <a:prstGeom prst="roundRect">
            <a:avLst/>
          </a:prstGeom>
          <a:solidFill>
            <a:srgbClr val="F051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Segoe UI Semibold" panose="020B0702040204020203" pitchFamily="34" charset="0"/>
                <a:cs typeface="Segoe UI Semibold" panose="020B0702040204020203" pitchFamily="34" charset="0"/>
              </a:rPr>
              <a:t>Population</a:t>
            </a:r>
          </a:p>
        </p:txBody>
      </p:sp>
      <p:sp>
        <p:nvSpPr>
          <p:cNvPr id="11" name="TextBox 10"/>
          <p:cNvSpPr txBox="1"/>
          <p:nvPr/>
        </p:nvSpPr>
        <p:spPr>
          <a:xfrm>
            <a:off x="2032003" y="3167565"/>
            <a:ext cx="7111997" cy="384721"/>
          </a:xfrm>
          <a:prstGeom prst="rect">
            <a:avLst/>
          </a:prstGeom>
          <a:noFill/>
        </p:spPr>
        <p:txBody>
          <a:bodyPr wrap="square" rtlCol="0">
            <a:spAutoFit/>
          </a:bodyPr>
          <a:lstStyle/>
          <a:p>
            <a:r>
              <a:rPr lang="en-IN" sz="1900" dirty="0">
                <a:latin typeface="Segoe UI Semibold" panose="020B0702040204020203" pitchFamily="34" charset="0"/>
                <a:cs typeface="Segoe UI Semibold" panose="020B0702040204020203" pitchFamily="34" charset="0"/>
              </a:rPr>
              <a:t>Adolescent girls aged 13-14 from marginalised communities </a:t>
            </a:r>
          </a:p>
        </p:txBody>
      </p:sp>
      <p:sp>
        <p:nvSpPr>
          <p:cNvPr id="12" name="Rounded Rectangle 11"/>
          <p:cNvSpPr/>
          <p:nvPr/>
        </p:nvSpPr>
        <p:spPr>
          <a:xfrm>
            <a:off x="487279" y="4112829"/>
            <a:ext cx="1477370" cy="525272"/>
          </a:xfrm>
          <a:prstGeom prst="roundRect">
            <a:avLst/>
          </a:prstGeom>
          <a:solidFill>
            <a:srgbClr val="F051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Segoe UI Semibold" panose="020B0702040204020203" pitchFamily="34" charset="0"/>
                <a:cs typeface="Segoe UI Semibold" panose="020B0702040204020203" pitchFamily="34" charset="0"/>
              </a:rPr>
              <a:t>Aims to</a:t>
            </a:r>
          </a:p>
        </p:txBody>
      </p:sp>
      <p:sp>
        <p:nvSpPr>
          <p:cNvPr id="13" name="TextBox 12"/>
          <p:cNvSpPr txBox="1"/>
          <p:nvPr/>
        </p:nvSpPr>
        <p:spPr>
          <a:xfrm>
            <a:off x="2032002" y="3914826"/>
            <a:ext cx="6716462" cy="969496"/>
          </a:xfrm>
          <a:prstGeom prst="rect">
            <a:avLst/>
          </a:prstGeom>
          <a:noFill/>
        </p:spPr>
        <p:txBody>
          <a:bodyPr wrap="square" rtlCol="0">
            <a:spAutoFit/>
          </a:bodyPr>
          <a:lstStyle/>
          <a:p>
            <a:r>
              <a:rPr lang="en-IN" sz="1900" dirty="0">
                <a:latin typeface="Segoe UI Semibold" panose="020B0702040204020203" pitchFamily="34" charset="0"/>
                <a:cs typeface="Segoe UI Semibold" panose="020B0702040204020203" pitchFamily="34" charset="0"/>
              </a:rPr>
              <a:t>Improve the quality of life of adolescent girls by supporting entry into and retention in secondary school,  thereby delaying marriage and entry into sex work</a:t>
            </a:r>
          </a:p>
        </p:txBody>
      </p:sp>
      <p:sp>
        <p:nvSpPr>
          <p:cNvPr id="14" name="Rounded Rectangle 13"/>
          <p:cNvSpPr/>
          <p:nvPr/>
        </p:nvSpPr>
        <p:spPr>
          <a:xfrm>
            <a:off x="487279" y="5450410"/>
            <a:ext cx="1477370" cy="525272"/>
          </a:xfrm>
          <a:prstGeom prst="roundRect">
            <a:avLst/>
          </a:prstGeom>
          <a:solidFill>
            <a:srgbClr val="F051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Segoe UI Semibold" panose="020B0702040204020203" pitchFamily="34" charset="0"/>
                <a:cs typeface="Segoe UI Semibold" panose="020B0702040204020203" pitchFamily="34" charset="0"/>
              </a:rPr>
              <a:t>Synergy potential</a:t>
            </a:r>
          </a:p>
        </p:txBody>
      </p:sp>
      <p:sp>
        <p:nvSpPr>
          <p:cNvPr id="15" name="TextBox 14"/>
          <p:cNvSpPr txBox="1"/>
          <p:nvPr/>
        </p:nvSpPr>
        <p:spPr>
          <a:xfrm>
            <a:off x="2032001" y="5132500"/>
            <a:ext cx="6836228" cy="1261884"/>
          </a:xfrm>
          <a:prstGeom prst="rect">
            <a:avLst/>
          </a:prstGeom>
          <a:noFill/>
        </p:spPr>
        <p:txBody>
          <a:bodyPr wrap="square" rtlCol="0">
            <a:spAutoFit/>
          </a:bodyPr>
          <a:lstStyle/>
          <a:p>
            <a:r>
              <a:rPr lang="en-IN" sz="1900" dirty="0">
                <a:latin typeface="Segoe UI Semibold" panose="020B0702040204020203" pitchFamily="34" charset="0"/>
                <a:cs typeface="Segoe UI Semibold" panose="020B0702040204020203" pitchFamily="34" charset="0"/>
              </a:rPr>
              <a:t>To enhance educational attainment (SDG4.1), eliminate harmful practices like child marriage (SDG5.3), and reduce the longer-term risk of HIV-infection (SDG 3.3) by keeping young girls in school</a:t>
            </a:r>
          </a:p>
        </p:txBody>
      </p:sp>
      <p:pic>
        <p:nvPicPr>
          <p:cNvPr id="16" name="Picture 15">
            <a:extLst>
              <a:ext uri="{FF2B5EF4-FFF2-40B4-BE49-F238E27FC236}">
                <a16:creationId xmlns:a16="http://schemas.microsoft.com/office/drawing/2014/main" id="{A837F445-D5AC-FD4B-8932-018AF584D53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68345" y="173786"/>
            <a:ext cx="1260140" cy="630887"/>
          </a:xfrm>
          <a:prstGeom prst="rect">
            <a:avLst/>
          </a:prstGeom>
        </p:spPr>
      </p:pic>
    </p:spTree>
    <p:extLst>
      <p:ext uri="{BB962C8B-B14F-4D97-AF65-F5344CB8AC3E}">
        <p14:creationId xmlns:p14="http://schemas.microsoft.com/office/powerpoint/2010/main" val="12077125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9403" y="577312"/>
            <a:ext cx="8229600" cy="1071563"/>
          </a:xfrm>
        </p:spPr>
        <p:txBody>
          <a:bodyPr/>
          <a:lstStyle/>
          <a:p>
            <a:r>
              <a:rPr lang="en-US" dirty="0">
                <a:solidFill>
                  <a:srgbClr val="EF5134"/>
                </a:solidFill>
              </a:rPr>
              <a:t>Consider the Case of HIV</a:t>
            </a:r>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11896" y="1648875"/>
            <a:ext cx="6264613" cy="4166212"/>
          </a:xfrm>
          <a:effectLst>
            <a:innerShdw blurRad="63500" dist="127000" dir="2700000">
              <a:prstClr val="black">
                <a:alpha val="50000"/>
              </a:prstClr>
            </a:innerShdw>
          </a:effectLst>
        </p:spPr>
      </p:pic>
    </p:spTree>
    <p:extLst>
      <p:ext uri="{BB962C8B-B14F-4D97-AF65-F5344CB8AC3E}">
        <p14:creationId xmlns:p14="http://schemas.microsoft.com/office/powerpoint/2010/main" val="16069405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694817"/>
            <a:ext cx="8280920" cy="585689"/>
          </a:xfrm>
        </p:spPr>
        <p:txBody>
          <a:bodyPr>
            <a:normAutofit/>
          </a:bodyPr>
          <a:lstStyle/>
          <a:p>
            <a:r>
              <a:rPr lang="en-GB" sz="3200" dirty="0">
                <a:latin typeface="Segoe UI Semibold" panose="020B0702040204020203" pitchFamily="34" charset="0"/>
                <a:cs typeface="Segoe UI Semibold" panose="020B0702040204020203" pitchFamily="34" charset="0"/>
              </a:rPr>
              <a:t>Intervention and Evaluation</a:t>
            </a:r>
          </a:p>
        </p:txBody>
      </p:sp>
      <p:sp>
        <p:nvSpPr>
          <p:cNvPr id="4" name="Rectangle 3"/>
          <p:cNvSpPr/>
          <p:nvPr/>
        </p:nvSpPr>
        <p:spPr>
          <a:xfrm>
            <a:off x="132708" y="6066749"/>
            <a:ext cx="8543748" cy="677108"/>
          </a:xfrm>
          <a:prstGeom prst="rect">
            <a:avLst/>
          </a:prstGeom>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GB" sz="1900" b="0" i="0" u="none" strike="noStrike" kern="1200" cap="none" spc="0" normalizeH="0" baseline="0" noProof="0" dirty="0">
                <a:ln>
                  <a:noFill/>
                </a:ln>
                <a:solidFill>
                  <a:prstClr val="black"/>
                </a:solidFill>
                <a:effectLst/>
                <a:uLnTx/>
                <a:uFillTx/>
                <a:latin typeface="Segoe UI Semibold" panose="020B0702040204020203" pitchFamily="34" charset="0"/>
                <a:ea typeface="+mn-ea"/>
                <a:cs typeface="Segoe UI Semibold" panose="020B0702040204020203" pitchFamily="34" charset="0"/>
              </a:rPr>
              <a:t>A cluster RCT between </a:t>
            </a:r>
            <a:r>
              <a:rPr kumimoji="0" lang="en-GB" sz="1900" b="1" i="0" u="none" strike="noStrike" kern="1200" cap="none" spc="0" normalizeH="0" baseline="0" noProof="0" dirty="0">
                <a:ln>
                  <a:noFill/>
                </a:ln>
                <a:solidFill>
                  <a:prstClr val="black"/>
                </a:solidFill>
                <a:effectLst/>
                <a:uLnTx/>
                <a:uFillTx/>
                <a:latin typeface="Segoe UI Semibold" panose="020B0702040204020203" pitchFamily="34" charset="0"/>
                <a:ea typeface="+mn-ea"/>
                <a:cs typeface="Segoe UI Semibold" panose="020B0702040204020203" pitchFamily="34" charset="0"/>
              </a:rPr>
              <a:t>2014-17 which evaluated the intervention among girls aged 15-16 at endline, their families, and school</a:t>
            </a:r>
            <a:endParaRPr kumimoji="0" lang="en-IN" sz="1900" b="0" i="0" u="none" strike="noStrike" kern="1200" cap="none" spc="0" normalizeH="0" baseline="0" noProof="0" dirty="0">
              <a:ln>
                <a:noFill/>
              </a:ln>
              <a:solidFill>
                <a:prstClr val="black"/>
              </a:solidFill>
              <a:effectLst/>
              <a:uLnTx/>
              <a:uFillTx/>
              <a:latin typeface="Segoe UI Semibold" panose="020B0702040204020203" pitchFamily="34" charset="0"/>
              <a:ea typeface="+mn-ea"/>
              <a:cs typeface="Segoe UI Semibold" panose="020B0702040204020203" pitchFamily="34"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1431" y="1287595"/>
            <a:ext cx="8272661" cy="4779154"/>
          </a:xfrm>
          <a:prstGeom prst="rect">
            <a:avLst/>
          </a:prstGeom>
        </p:spPr>
      </p:pic>
    </p:spTree>
    <p:extLst>
      <p:ext uri="{BB962C8B-B14F-4D97-AF65-F5344CB8AC3E}">
        <p14:creationId xmlns:p14="http://schemas.microsoft.com/office/powerpoint/2010/main" val="13227938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extLst/>
          </p:nvPr>
        </p:nvGraphicFramePr>
        <p:xfrm>
          <a:off x="395536" y="1688100"/>
          <a:ext cx="3784578" cy="447033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p:cNvGraphicFramePr/>
          <p:nvPr>
            <p:extLst/>
          </p:nvPr>
        </p:nvGraphicFramePr>
        <p:xfrm>
          <a:off x="4180114" y="1688100"/>
          <a:ext cx="4760686" cy="4470336"/>
        </p:xfrm>
        <a:graphic>
          <a:graphicData uri="http://schemas.openxmlformats.org/drawingml/2006/chart">
            <c:chart xmlns:c="http://schemas.openxmlformats.org/drawingml/2006/chart" xmlns:r="http://schemas.openxmlformats.org/officeDocument/2006/relationships" r:id="rId4"/>
          </a:graphicData>
        </a:graphic>
      </p:graphicFrame>
      <p:sp>
        <p:nvSpPr>
          <p:cNvPr id="13" name="TextBox 12"/>
          <p:cNvSpPr txBox="1"/>
          <p:nvPr/>
        </p:nvSpPr>
        <p:spPr>
          <a:xfrm>
            <a:off x="286352" y="1145944"/>
            <a:ext cx="8545264" cy="400110"/>
          </a:xfrm>
          <a:prstGeom prst="rect">
            <a:avLst/>
          </a:prstGeom>
          <a:noFill/>
        </p:spPr>
        <p:txBody>
          <a:bodyPr wrap="square" rtlCol="0">
            <a:spAutoFit/>
          </a:bodyPr>
          <a:lstStyle/>
          <a:p>
            <a:pPr algn="ctr"/>
            <a:r>
              <a:rPr lang="en-IN" sz="2000" dirty="0">
                <a:solidFill>
                  <a:srgbClr val="FF0000"/>
                </a:solidFill>
                <a:latin typeface="Segoe UI Semibold" panose="020B0702040204020203" pitchFamily="34" charset="0"/>
                <a:cs typeface="Segoe UI Semibold" panose="020B0702040204020203" pitchFamily="34" charset="0"/>
              </a:rPr>
              <a:t>Results: No difference in primary and secondary outcomes by trial arm</a:t>
            </a:r>
            <a:endParaRPr lang="en-US" sz="2000" dirty="0">
              <a:solidFill>
                <a:srgbClr val="FF0000"/>
              </a:solidFill>
            </a:endParaRPr>
          </a:p>
        </p:txBody>
      </p:sp>
      <p:pic>
        <p:nvPicPr>
          <p:cNvPr id="7" name="Picture 6">
            <a:extLst>
              <a:ext uri="{FF2B5EF4-FFF2-40B4-BE49-F238E27FC236}">
                <a16:creationId xmlns:a16="http://schemas.microsoft.com/office/drawing/2014/main" id="{7D43BCE2-314F-DF47-9A5F-18FFD4DD49C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68345" y="173786"/>
            <a:ext cx="1260140" cy="630887"/>
          </a:xfrm>
          <a:prstGeom prst="rect">
            <a:avLst/>
          </a:prstGeom>
        </p:spPr>
      </p:pic>
    </p:spTree>
    <p:extLst>
      <p:ext uri="{BB962C8B-B14F-4D97-AF65-F5344CB8AC3E}">
        <p14:creationId xmlns:p14="http://schemas.microsoft.com/office/powerpoint/2010/main" val="150833629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95536" y="956621"/>
            <a:ext cx="8280920" cy="569685"/>
          </a:xfrm>
        </p:spPr>
        <p:txBody>
          <a:bodyPr>
            <a:noAutofit/>
          </a:bodyPr>
          <a:lstStyle/>
          <a:p>
            <a:r>
              <a:rPr lang="en-IN" sz="2400" b="1" dirty="0">
                <a:solidFill>
                  <a:srgbClr val="EF5134"/>
                </a:solidFill>
                <a:latin typeface="Segoe UI Semibold" panose="020B0702040204020203" pitchFamily="34" charset="0"/>
                <a:cs typeface="Segoe UI Semibold" panose="020B0702040204020203" pitchFamily="34" charset="0"/>
              </a:rPr>
              <a:t>In one of the two districts – </a:t>
            </a:r>
            <a:r>
              <a:rPr lang="en-IN" sz="2400" b="1" dirty="0" err="1">
                <a:solidFill>
                  <a:srgbClr val="EF5134"/>
                </a:solidFill>
                <a:latin typeface="Segoe UI Semibold" panose="020B0702040204020203" pitchFamily="34" charset="0"/>
                <a:cs typeface="Segoe UI Semibold" panose="020B0702040204020203" pitchFamily="34" charset="0"/>
              </a:rPr>
              <a:t>Vijayapura</a:t>
            </a:r>
            <a:r>
              <a:rPr lang="en-IN" sz="2400" b="1" dirty="0">
                <a:solidFill>
                  <a:srgbClr val="EF5134"/>
                </a:solidFill>
                <a:latin typeface="Segoe UI Semibold" panose="020B0702040204020203" pitchFamily="34" charset="0"/>
                <a:cs typeface="Segoe UI Semibold" panose="020B0702040204020203" pitchFamily="34" charset="0"/>
              </a:rPr>
              <a:t> – increased secondary school entry and completion rates were associated with </a:t>
            </a:r>
            <a:r>
              <a:rPr lang="en-IN" sz="2400" b="1" dirty="0" err="1">
                <a:solidFill>
                  <a:srgbClr val="EF5134"/>
                </a:solidFill>
                <a:latin typeface="Segoe UI Semibold" panose="020B0702040204020203" pitchFamily="34" charset="0"/>
                <a:cs typeface="Segoe UI Semibold" panose="020B0702040204020203" pitchFamily="34" charset="0"/>
              </a:rPr>
              <a:t>Samata</a:t>
            </a:r>
            <a:endParaRPr lang="en-GB" sz="2400" b="1" dirty="0">
              <a:solidFill>
                <a:srgbClr val="EF5134"/>
              </a:solidFill>
              <a:latin typeface="Segoe UI Semibold" panose="020B0702040204020203" pitchFamily="34" charset="0"/>
              <a:cs typeface="Segoe UI Semibold" panose="020B0702040204020203" pitchFamily="34" charset="0"/>
            </a:endParaRPr>
          </a:p>
        </p:txBody>
      </p:sp>
      <p:graphicFrame>
        <p:nvGraphicFramePr>
          <p:cNvPr id="5" name="Chart 4"/>
          <p:cNvGraphicFramePr/>
          <p:nvPr>
            <p:extLst/>
          </p:nvPr>
        </p:nvGraphicFramePr>
        <p:xfrm>
          <a:off x="395536" y="1663076"/>
          <a:ext cx="3784578" cy="479898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p:cNvGraphicFramePr/>
          <p:nvPr>
            <p:extLst/>
          </p:nvPr>
        </p:nvGraphicFramePr>
        <p:xfrm>
          <a:off x="4180114" y="1663076"/>
          <a:ext cx="4760686" cy="4798984"/>
        </p:xfrm>
        <a:graphic>
          <a:graphicData uri="http://schemas.openxmlformats.org/drawingml/2006/chart">
            <c:chart xmlns:c="http://schemas.openxmlformats.org/drawingml/2006/chart" xmlns:r="http://schemas.openxmlformats.org/officeDocument/2006/relationships" r:id="rId4"/>
          </a:graphicData>
        </a:graphic>
      </p:graphicFrame>
      <p:sp>
        <p:nvSpPr>
          <p:cNvPr id="20" name="TextBox 19"/>
          <p:cNvSpPr txBox="1"/>
          <p:nvPr/>
        </p:nvSpPr>
        <p:spPr>
          <a:xfrm>
            <a:off x="1185622" y="2231185"/>
            <a:ext cx="415498" cy="369332"/>
          </a:xfrm>
          <a:prstGeom prst="rect">
            <a:avLst/>
          </a:prstGeom>
          <a:noFill/>
        </p:spPr>
        <p:txBody>
          <a:bodyPr wrap="square" rtlCol="0">
            <a:spAutoFit/>
          </a:bodyPr>
          <a:lstStyle/>
          <a:p>
            <a:r>
              <a:rPr lang="en-IN" b="1" dirty="0">
                <a:solidFill>
                  <a:srgbClr val="C00000"/>
                </a:solidFill>
              </a:rPr>
              <a:t>**</a:t>
            </a:r>
          </a:p>
        </p:txBody>
      </p:sp>
      <p:sp>
        <p:nvSpPr>
          <p:cNvPr id="21" name="TextBox 20"/>
          <p:cNvSpPr txBox="1"/>
          <p:nvPr/>
        </p:nvSpPr>
        <p:spPr>
          <a:xfrm>
            <a:off x="308963" y="6435384"/>
            <a:ext cx="805029" cy="276999"/>
          </a:xfrm>
          <a:prstGeom prst="rect">
            <a:avLst/>
          </a:prstGeom>
          <a:noFill/>
        </p:spPr>
        <p:txBody>
          <a:bodyPr wrap="none" rtlCol="0">
            <a:spAutoFit/>
          </a:bodyPr>
          <a:lstStyle/>
          <a:p>
            <a:r>
              <a:rPr lang="en-IN" sz="1200" b="1" dirty="0">
                <a:solidFill>
                  <a:srgbClr val="C00000"/>
                </a:solidFill>
              </a:rPr>
              <a:t>** p&lt;0.05</a:t>
            </a:r>
          </a:p>
        </p:txBody>
      </p:sp>
      <p:sp>
        <p:nvSpPr>
          <p:cNvPr id="22" name="TextBox 21"/>
          <p:cNvSpPr txBox="1"/>
          <p:nvPr/>
        </p:nvSpPr>
        <p:spPr>
          <a:xfrm>
            <a:off x="4096656" y="6462060"/>
            <a:ext cx="805029" cy="276999"/>
          </a:xfrm>
          <a:prstGeom prst="rect">
            <a:avLst/>
          </a:prstGeom>
          <a:noFill/>
        </p:spPr>
        <p:txBody>
          <a:bodyPr wrap="none" rtlCol="0">
            <a:spAutoFit/>
          </a:bodyPr>
          <a:lstStyle/>
          <a:p>
            <a:r>
              <a:rPr lang="en-IN" sz="1200" b="1" dirty="0">
                <a:solidFill>
                  <a:srgbClr val="C00000"/>
                </a:solidFill>
              </a:rPr>
              <a:t>** p&lt;0.05</a:t>
            </a:r>
          </a:p>
        </p:txBody>
      </p:sp>
      <p:sp>
        <p:nvSpPr>
          <p:cNvPr id="23" name="TextBox 22"/>
          <p:cNvSpPr txBox="1"/>
          <p:nvPr/>
        </p:nvSpPr>
        <p:spPr>
          <a:xfrm>
            <a:off x="4667242" y="2231185"/>
            <a:ext cx="415498" cy="369332"/>
          </a:xfrm>
          <a:prstGeom prst="rect">
            <a:avLst/>
          </a:prstGeom>
          <a:noFill/>
        </p:spPr>
        <p:txBody>
          <a:bodyPr wrap="none" rtlCol="0">
            <a:spAutoFit/>
          </a:bodyPr>
          <a:lstStyle/>
          <a:p>
            <a:r>
              <a:rPr lang="en-IN" b="1" dirty="0">
                <a:solidFill>
                  <a:srgbClr val="C00000"/>
                </a:solidFill>
              </a:rPr>
              <a:t>**</a:t>
            </a:r>
          </a:p>
        </p:txBody>
      </p:sp>
      <p:pic>
        <p:nvPicPr>
          <p:cNvPr id="9" name="Picture 8">
            <a:extLst>
              <a:ext uri="{FF2B5EF4-FFF2-40B4-BE49-F238E27FC236}">
                <a16:creationId xmlns:a16="http://schemas.microsoft.com/office/drawing/2014/main" id="{CF572FF6-9B74-3A4B-B510-6E2EF4B4DF2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68345" y="173786"/>
            <a:ext cx="1260140" cy="630887"/>
          </a:xfrm>
          <a:prstGeom prst="rect">
            <a:avLst/>
          </a:prstGeom>
        </p:spPr>
      </p:pic>
    </p:spTree>
    <p:extLst>
      <p:ext uri="{BB962C8B-B14F-4D97-AF65-F5344CB8AC3E}">
        <p14:creationId xmlns:p14="http://schemas.microsoft.com/office/powerpoint/2010/main" val="285016519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467544" y="489952"/>
            <a:ext cx="8280920" cy="527462"/>
          </a:xfrm>
        </p:spPr>
        <p:txBody>
          <a:bodyPr>
            <a:noAutofit/>
          </a:bodyPr>
          <a:lstStyle/>
          <a:p>
            <a:r>
              <a:rPr lang="en-GB" sz="3200" dirty="0">
                <a:solidFill>
                  <a:srgbClr val="EF5134"/>
                </a:solidFill>
                <a:latin typeface="Segoe UI Semibold" panose="020B0702040204020203" pitchFamily="34" charset="0"/>
                <a:cs typeface="Segoe UI Semibold" panose="020B0702040204020203" pitchFamily="34" charset="0"/>
              </a:rPr>
              <a:t>Key learnings</a:t>
            </a:r>
          </a:p>
        </p:txBody>
      </p:sp>
      <p:sp>
        <p:nvSpPr>
          <p:cNvPr id="2" name="TextBox 1"/>
          <p:cNvSpPr txBox="1"/>
          <p:nvPr/>
        </p:nvSpPr>
        <p:spPr>
          <a:xfrm>
            <a:off x="467544" y="1126595"/>
            <a:ext cx="8539978" cy="5632311"/>
          </a:xfrm>
          <a:prstGeom prst="rect">
            <a:avLst/>
          </a:prstGeom>
          <a:noFill/>
        </p:spPr>
        <p:txBody>
          <a:bodyPr wrap="square" rtlCol="0">
            <a:spAutoFit/>
          </a:bodyPr>
          <a:lstStyle/>
          <a:p>
            <a:pPr marL="342900" indent="-342900">
              <a:buFont typeface="Arial" panose="020B0604020202020204" pitchFamily="34" charset="0"/>
              <a:buChar char="•"/>
            </a:pPr>
            <a:r>
              <a:rPr lang="en-IN" dirty="0">
                <a:latin typeface="Segoe UI Semibold" panose="020B0702040204020203" pitchFamily="34" charset="0"/>
                <a:cs typeface="Segoe UI Semibold" panose="020B0702040204020203" pitchFamily="34" charset="0"/>
              </a:rPr>
              <a:t>To address secondary school dropout and child marriage among girls, a multi-level intervention is needed and is feasible to implement even in the most marginalised communities who are generally ‘</a:t>
            </a:r>
            <a:r>
              <a:rPr lang="en-IN" i="1" dirty="0">
                <a:latin typeface="Segoe UI Semibold" panose="020B0702040204020203" pitchFamily="34" charset="0"/>
                <a:cs typeface="Segoe UI Semibold" panose="020B0702040204020203" pitchFamily="34" charset="0"/>
              </a:rPr>
              <a:t>left-behind’</a:t>
            </a:r>
            <a:endParaRPr lang="en-IN" dirty="0">
              <a:latin typeface="Segoe UI Semibold" panose="020B0702040204020203" pitchFamily="34" charset="0"/>
              <a:cs typeface="Segoe UI Semibold" panose="020B0702040204020203" pitchFamily="34" charset="0"/>
            </a:endParaRPr>
          </a:p>
          <a:p>
            <a:pPr marL="342900" indent="-342900">
              <a:buFont typeface="Arial" panose="020B0604020202020204" pitchFamily="34" charset="0"/>
              <a:buChar char="•"/>
            </a:pPr>
            <a:endParaRPr lang="en-IN" dirty="0">
              <a:latin typeface="Segoe UI Semibold" panose="020B0702040204020203" pitchFamily="34" charset="0"/>
              <a:cs typeface="Segoe UI Semibold" panose="020B0702040204020203" pitchFamily="34" charset="0"/>
            </a:endParaRPr>
          </a:p>
          <a:p>
            <a:pPr marL="342900" indent="-342900">
              <a:buFont typeface="Arial" panose="020B0604020202020204" pitchFamily="34" charset="0"/>
              <a:buChar char="•"/>
            </a:pPr>
            <a:r>
              <a:rPr lang="en-IN" dirty="0">
                <a:latin typeface="Segoe UI Semibold" panose="020B0702040204020203" pitchFamily="34" charset="0"/>
                <a:cs typeface="Segoe UI Semibold" panose="020B0702040204020203" pitchFamily="34" charset="0"/>
              </a:rPr>
              <a:t>We observed large secular changes in secondary school completion and marriage rates potentially due to successful implementation of government schemes over the past two decades, making it difficult to assess the value of the Samata intervention</a:t>
            </a:r>
          </a:p>
          <a:p>
            <a:endParaRPr lang="en-IN" dirty="0">
              <a:latin typeface="Segoe UI Semibold" panose="020B0702040204020203" pitchFamily="34" charset="0"/>
              <a:cs typeface="Segoe UI Semibold" panose="020B0702040204020203" pitchFamily="34" charset="0"/>
            </a:endParaRPr>
          </a:p>
          <a:p>
            <a:pPr marL="342900" indent="-342900">
              <a:buFont typeface="Arial" panose="020B0604020202020204" pitchFamily="34" charset="0"/>
              <a:buChar char="•"/>
            </a:pPr>
            <a:r>
              <a:rPr lang="en-IN" dirty="0">
                <a:latin typeface="Segoe UI Semibold" panose="020B0702040204020203" pitchFamily="34" charset="0"/>
                <a:cs typeface="Segoe UI Semibold" panose="020B0702040204020203" pitchFamily="34" charset="0"/>
              </a:rPr>
              <a:t>Though similar structural forces affect schooling and marriage, the intervention in Vijayapura could improve only school enrolment and completion not marriage - perhaps due to stronger cultural forces linked to marriage</a:t>
            </a:r>
          </a:p>
          <a:p>
            <a:pPr marL="342900" indent="-342900">
              <a:buFont typeface="Arial" panose="020B0604020202020204" pitchFamily="34" charset="0"/>
              <a:buChar char="•"/>
            </a:pPr>
            <a:endParaRPr lang="en-IN" dirty="0">
              <a:latin typeface="Segoe UI Semibold" panose="020B0702040204020203" pitchFamily="34" charset="0"/>
              <a:cs typeface="Segoe UI Semibold" panose="020B0702040204020203" pitchFamily="34" charset="0"/>
            </a:endParaRPr>
          </a:p>
          <a:p>
            <a:pPr marL="342900" indent="-342900">
              <a:buFont typeface="Arial" panose="020B0604020202020204" pitchFamily="34" charset="0"/>
              <a:buChar char="•"/>
            </a:pPr>
            <a:r>
              <a:rPr lang="en-IN" dirty="0">
                <a:latin typeface="Segoe UI Semibold" panose="020B0702040204020203" pitchFamily="34" charset="0"/>
                <a:cs typeface="Segoe UI Semibold" panose="020B0702040204020203" pitchFamily="34" charset="0"/>
              </a:rPr>
              <a:t>Identifying the context-specific underlying norms that impact schooling and marriage outcomes are crucial</a:t>
            </a:r>
          </a:p>
          <a:p>
            <a:pPr marL="342900" indent="-342900">
              <a:buFont typeface="Arial" panose="020B0604020202020204" pitchFamily="34" charset="0"/>
              <a:buChar char="•"/>
            </a:pPr>
            <a:endParaRPr lang="en-IN" dirty="0">
              <a:latin typeface="Segoe UI Semibold" panose="020B0702040204020203" pitchFamily="34" charset="0"/>
              <a:cs typeface="Segoe UI Semibold" panose="020B0702040204020203" pitchFamily="34" charset="0"/>
            </a:endParaRPr>
          </a:p>
          <a:p>
            <a:pPr marL="342900" indent="-342900">
              <a:buFont typeface="Arial" panose="020B0604020202020204" pitchFamily="34" charset="0"/>
              <a:buChar char="•"/>
            </a:pPr>
            <a:r>
              <a:rPr lang="en-IN" dirty="0">
                <a:latin typeface="Segoe UI Semibold" panose="020B0702040204020203" pitchFamily="34" charset="0"/>
                <a:cs typeface="Segoe UI Semibold" panose="020B0702040204020203" pitchFamily="34" charset="0"/>
              </a:rPr>
              <a:t>Despite these improvements, still a substantial proportion of girls from the marginalised communities remain at-risk, calling for the design of more focused and targeted interventions  </a:t>
            </a:r>
          </a:p>
        </p:txBody>
      </p:sp>
      <p:pic>
        <p:nvPicPr>
          <p:cNvPr id="4" name="Picture 3">
            <a:extLst>
              <a:ext uri="{FF2B5EF4-FFF2-40B4-BE49-F238E27FC236}">
                <a16:creationId xmlns:a16="http://schemas.microsoft.com/office/drawing/2014/main" id="{30F2B018-81F8-944D-9D6D-FF8068AA669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68345" y="173786"/>
            <a:ext cx="1260140" cy="630887"/>
          </a:xfrm>
          <a:prstGeom prst="rect">
            <a:avLst/>
          </a:prstGeom>
        </p:spPr>
      </p:pic>
    </p:spTree>
    <p:extLst>
      <p:ext uri="{BB962C8B-B14F-4D97-AF65-F5344CB8AC3E}">
        <p14:creationId xmlns:p14="http://schemas.microsoft.com/office/powerpoint/2010/main" val="11462930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txBox="1">
            <a:spLocks/>
          </p:cNvSpPr>
          <p:nvPr/>
        </p:nvSpPr>
        <p:spPr>
          <a:xfrm>
            <a:off x="0" y="1159679"/>
            <a:ext cx="8942435" cy="960736"/>
          </a:xfrm>
          <a:prstGeom prst="rect">
            <a:avLst/>
          </a:prstGeom>
        </p:spPr>
        <p:txBody>
          <a:bodyPr vert="horz" lIns="91440" tIns="45720" rIns="91440" bIns="45720" rtlCol="0" anchor="ctr">
            <a:noAutofit/>
          </a:bodyPr>
          <a:lstStyle>
            <a:lvl1pPr algn="ctr" defTabSz="685800" rtl="0" eaLnBrk="1" latinLnBrk="0" hangingPunct="1">
              <a:spcBef>
                <a:spcPct val="0"/>
              </a:spcBef>
              <a:buNone/>
              <a:defRPr sz="2400" kern="1200">
                <a:solidFill>
                  <a:srgbClr val="FF0000"/>
                </a:solidFill>
                <a:latin typeface="Tahoma" panose="020B0604030504040204" pitchFamily="34" charset="0"/>
                <a:ea typeface="Tahoma" panose="020B0604030504040204" pitchFamily="34" charset="0"/>
                <a:cs typeface="Tahoma" panose="020B0604030504040204" pitchFamily="34" charset="0"/>
              </a:defRPr>
            </a:lvl1pPr>
          </a:lstStyle>
          <a:p>
            <a:r>
              <a:rPr lang="en-IN" b="1" i="1" dirty="0">
                <a:solidFill>
                  <a:schemeClr val="tx1"/>
                </a:solidFill>
                <a:latin typeface="Arial"/>
                <a:ea typeface="+mn-ea"/>
                <a:cs typeface="Arial"/>
              </a:rPr>
              <a:t>Samvedana Plus</a:t>
            </a:r>
            <a:r>
              <a:rPr lang="en-IN" dirty="0">
                <a:solidFill>
                  <a:schemeClr val="tx1"/>
                </a:solidFill>
                <a:latin typeface="Arial"/>
                <a:ea typeface="+mn-ea"/>
                <a:cs typeface="Arial"/>
              </a:rPr>
              <a:t>: Reducing violence and increasing condom use in the intimate partnerships of female sex workers in Bagalkote district, north Karnataka, south India</a:t>
            </a:r>
            <a:endParaRPr lang="en-SG" b="1" dirty="0">
              <a:solidFill>
                <a:schemeClr val="tx1"/>
              </a:solidFill>
              <a:latin typeface="Arial"/>
              <a:ea typeface="+mn-ea"/>
              <a:cs typeface="Arial"/>
            </a:endParaRPr>
          </a:p>
        </p:txBody>
      </p:sp>
      <p:pic>
        <p:nvPicPr>
          <p:cNvPr id="6" name="Picture Placeholder 7" descr="IMG_1701 copy.png"/>
          <p:cNvPicPr>
            <a:picLocks noChangeAspect="1"/>
          </p:cNvPicPr>
          <p:nvPr/>
        </p:nvPicPr>
        <p:blipFill rotWithShape="1">
          <a:blip r:embed="rId2" cstate="screen">
            <a:duotone>
              <a:prstClr val="black"/>
              <a:schemeClr val="accent6">
                <a:tint val="45000"/>
                <a:satMod val="400000"/>
              </a:schemeClr>
            </a:duotone>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a:ext>
            </a:extLst>
          </a:blip>
          <a:srcRect l="6901" r="6901"/>
          <a:stretch/>
        </p:blipFill>
        <p:spPr>
          <a:xfrm>
            <a:off x="349287" y="1044962"/>
            <a:ext cx="8794713" cy="4758630"/>
          </a:xfrm>
          <a:prstGeom prst="rect">
            <a:avLst/>
          </a:prstGeom>
        </p:spPr>
      </p:pic>
      <p:pic>
        <p:nvPicPr>
          <p:cNvPr id="4" name="Picture 3">
            <a:extLst>
              <a:ext uri="{FF2B5EF4-FFF2-40B4-BE49-F238E27FC236}">
                <a16:creationId xmlns:a16="http://schemas.microsoft.com/office/drawing/2014/main" id="{08C5B0B4-43EE-DE4E-AF0D-2A0EE302F2B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68345" y="173786"/>
            <a:ext cx="1260140" cy="630887"/>
          </a:xfrm>
          <a:prstGeom prst="rect">
            <a:avLst/>
          </a:prstGeom>
        </p:spPr>
      </p:pic>
    </p:spTree>
    <p:extLst>
      <p:ext uri="{BB962C8B-B14F-4D97-AF65-F5344CB8AC3E}">
        <p14:creationId xmlns:p14="http://schemas.microsoft.com/office/powerpoint/2010/main" val="256758961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467545" y="1564571"/>
            <a:ext cx="1477370" cy="525272"/>
          </a:xfrm>
          <a:prstGeom prst="roundRect">
            <a:avLst/>
          </a:prstGeom>
          <a:solidFill>
            <a:srgbClr val="F051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Segoe UI Semibold" panose="020B0702040204020203" pitchFamily="34" charset="0"/>
                <a:cs typeface="Segoe UI Semibold" panose="020B0702040204020203" pitchFamily="34" charset="0"/>
              </a:rPr>
              <a:t>Trial</a:t>
            </a:r>
          </a:p>
        </p:txBody>
      </p:sp>
      <p:sp>
        <p:nvSpPr>
          <p:cNvPr id="7" name="Title 1"/>
          <p:cNvSpPr>
            <a:spLocks noGrp="1"/>
          </p:cNvSpPr>
          <p:nvPr>
            <p:ph type="title"/>
          </p:nvPr>
        </p:nvSpPr>
        <p:spPr>
          <a:xfrm>
            <a:off x="467544" y="667657"/>
            <a:ext cx="8280920" cy="527462"/>
          </a:xfrm>
        </p:spPr>
        <p:txBody>
          <a:bodyPr>
            <a:noAutofit/>
          </a:bodyPr>
          <a:lstStyle/>
          <a:p>
            <a:r>
              <a:rPr lang="en-GB" sz="3200" dirty="0">
                <a:solidFill>
                  <a:srgbClr val="EF5134"/>
                </a:solidFill>
                <a:latin typeface="Segoe UI Semibold" panose="020B0702040204020203" pitchFamily="34" charset="0"/>
                <a:cs typeface="Segoe UI Semibold" panose="020B0702040204020203" pitchFamily="34" charset="0"/>
              </a:rPr>
              <a:t>Introduction</a:t>
            </a:r>
          </a:p>
        </p:txBody>
      </p:sp>
      <p:sp>
        <p:nvSpPr>
          <p:cNvPr id="2" name="TextBox 1"/>
          <p:cNvSpPr txBox="1"/>
          <p:nvPr/>
        </p:nvSpPr>
        <p:spPr>
          <a:xfrm>
            <a:off x="2017490" y="1623006"/>
            <a:ext cx="5789030" cy="384721"/>
          </a:xfrm>
          <a:prstGeom prst="rect">
            <a:avLst/>
          </a:prstGeom>
          <a:noFill/>
        </p:spPr>
        <p:txBody>
          <a:bodyPr wrap="square" rtlCol="0">
            <a:spAutoFit/>
          </a:bodyPr>
          <a:lstStyle/>
          <a:p>
            <a:r>
              <a:rPr lang="en-IN" sz="1900" b="1" dirty="0">
                <a:latin typeface="Segoe UI Semibold" panose="020B0702040204020203" pitchFamily="34" charset="0"/>
                <a:cs typeface="Segoe UI Semibold" panose="020B0702040204020203" pitchFamily="34" charset="0"/>
              </a:rPr>
              <a:t>Samvedana Plus </a:t>
            </a:r>
          </a:p>
        </p:txBody>
      </p:sp>
      <p:sp>
        <p:nvSpPr>
          <p:cNvPr id="8" name="Rounded Rectangle 7"/>
          <p:cNvSpPr/>
          <p:nvPr/>
        </p:nvSpPr>
        <p:spPr>
          <a:xfrm>
            <a:off x="467545" y="2413662"/>
            <a:ext cx="1477370" cy="525272"/>
          </a:xfrm>
          <a:prstGeom prst="roundRect">
            <a:avLst/>
          </a:prstGeom>
          <a:solidFill>
            <a:srgbClr val="F051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Segoe UI Semibold" panose="020B0702040204020203" pitchFamily="34" charset="0"/>
                <a:cs typeface="Segoe UI Semibold" panose="020B0702040204020203" pitchFamily="34" charset="0"/>
              </a:rPr>
              <a:t>Geography</a:t>
            </a:r>
          </a:p>
        </p:txBody>
      </p:sp>
      <p:sp>
        <p:nvSpPr>
          <p:cNvPr id="9" name="TextBox 8"/>
          <p:cNvSpPr txBox="1"/>
          <p:nvPr/>
        </p:nvSpPr>
        <p:spPr>
          <a:xfrm>
            <a:off x="1973946" y="2326990"/>
            <a:ext cx="7111997" cy="677108"/>
          </a:xfrm>
          <a:prstGeom prst="rect">
            <a:avLst/>
          </a:prstGeom>
          <a:noFill/>
        </p:spPr>
        <p:txBody>
          <a:bodyPr wrap="square" rtlCol="0">
            <a:spAutoFit/>
          </a:bodyPr>
          <a:lstStyle/>
          <a:p>
            <a:r>
              <a:rPr lang="en-IN" sz="1900" dirty="0">
                <a:latin typeface="Segoe UI Semibold" panose="020B0702040204020203" pitchFamily="34" charset="0"/>
                <a:cs typeface="Segoe UI Semibold" panose="020B0702040204020203" pitchFamily="34" charset="0"/>
              </a:rPr>
              <a:t>Two taluka of Bagalkote districts of northern Karnataka, south India</a:t>
            </a:r>
          </a:p>
        </p:txBody>
      </p:sp>
      <p:sp>
        <p:nvSpPr>
          <p:cNvPr id="10" name="Rounded Rectangle 9"/>
          <p:cNvSpPr/>
          <p:nvPr/>
        </p:nvSpPr>
        <p:spPr>
          <a:xfrm>
            <a:off x="467545" y="3289853"/>
            <a:ext cx="1477370" cy="525272"/>
          </a:xfrm>
          <a:prstGeom prst="roundRect">
            <a:avLst/>
          </a:prstGeom>
          <a:solidFill>
            <a:srgbClr val="F051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Segoe UI Semibold" panose="020B0702040204020203" pitchFamily="34" charset="0"/>
                <a:cs typeface="Segoe UI Semibold" panose="020B0702040204020203" pitchFamily="34" charset="0"/>
              </a:rPr>
              <a:t>Population</a:t>
            </a:r>
          </a:p>
        </p:txBody>
      </p:sp>
      <p:sp>
        <p:nvSpPr>
          <p:cNvPr id="11" name="TextBox 10"/>
          <p:cNvSpPr txBox="1"/>
          <p:nvPr/>
        </p:nvSpPr>
        <p:spPr>
          <a:xfrm>
            <a:off x="2032003" y="3353309"/>
            <a:ext cx="7111997" cy="384721"/>
          </a:xfrm>
          <a:prstGeom prst="rect">
            <a:avLst/>
          </a:prstGeom>
          <a:noFill/>
        </p:spPr>
        <p:txBody>
          <a:bodyPr wrap="square" rtlCol="0">
            <a:spAutoFit/>
          </a:bodyPr>
          <a:lstStyle/>
          <a:p>
            <a:r>
              <a:rPr lang="en-IN" sz="1900" dirty="0">
                <a:latin typeface="Segoe UI Semibold" panose="020B0702040204020203" pitchFamily="34" charset="0"/>
                <a:cs typeface="Segoe UI Semibold" panose="020B0702040204020203" pitchFamily="34" charset="0"/>
              </a:rPr>
              <a:t>Female Sex Workers (FSWs) aged 18+ with an intimate partner</a:t>
            </a:r>
          </a:p>
        </p:txBody>
      </p:sp>
      <p:sp>
        <p:nvSpPr>
          <p:cNvPr id="12" name="Rounded Rectangle 11"/>
          <p:cNvSpPr/>
          <p:nvPr/>
        </p:nvSpPr>
        <p:spPr>
          <a:xfrm>
            <a:off x="487279" y="4298573"/>
            <a:ext cx="1477370" cy="525272"/>
          </a:xfrm>
          <a:prstGeom prst="roundRect">
            <a:avLst/>
          </a:prstGeom>
          <a:solidFill>
            <a:srgbClr val="F051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Segoe UI Semibold" panose="020B0702040204020203" pitchFamily="34" charset="0"/>
                <a:cs typeface="Segoe UI Semibold" panose="020B0702040204020203" pitchFamily="34" charset="0"/>
              </a:rPr>
              <a:t>Aims to</a:t>
            </a:r>
          </a:p>
        </p:txBody>
      </p:sp>
      <p:sp>
        <p:nvSpPr>
          <p:cNvPr id="13" name="TextBox 12"/>
          <p:cNvSpPr txBox="1"/>
          <p:nvPr/>
        </p:nvSpPr>
        <p:spPr>
          <a:xfrm>
            <a:off x="1973946" y="4245710"/>
            <a:ext cx="6716462" cy="677108"/>
          </a:xfrm>
          <a:prstGeom prst="rect">
            <a:avLst/>
          </a:prstGeom>
          <a:noFill/>
        </p:spPr>
        <p:txBody>
          <a:bodyPr wrap="square" rtlCol="0">
            <a:spAutoFit/>
          </a:bodyPr>
          <a:lstStyle/>
          <a:p>
            <a:r>
              <a:rPr lang="en-IN" sz="1900" dirty="0">
                <a:latin typeface="Segoe UI Semibold" panose="020B0702040204020203" pitchFamily="34" charset="0"/>
                <a:cs typeface="Segoe UI Semibold" panose="020B0702040204020203" pitchFamily="34" charset="0"/>
              </a:rPr>
              <a:t>Reduce violence and increase condom use within intimate relationship of FSWs</a:t>
            </a:r>
          </a:p>
        </p:txBody>
      </p:sp>
      <p:sp>
        <p:nvSpPr>
          <p:cNvPr id="14" name="Rounded Rectangle 13"/>
          <p:cNvSpPr/>
          <p:nvPr/>
        </p:nvSpPr>
        <p:spPr>
          <a:xfrm>
            <a:off x="487279" y="5598054"/>
            <a:ext cx="1477370" cy="525272"/>
          </a:xfrm>
          <a:prstGeom prst="roundRect">
            <a:avLst/>
          </a:prstGeom>
          <a:solidFill>
            <a:srgbClr val="F051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Segoe UI Semibold" panose="020B0702040204020203" pitchFamily="34" charset="0"/>
                <a:cs typeface="Segoe UI Semibold" panose="020B0702040204020203" pitchFamily="34" charset="0"/>
              </a:rPr>
              <a:t>Synergy potential</a:t>
            </a:r>
          </a:p>
        </p:txBody>
      </p:sp>
      <p:sp>
        <p:nvSpPr>
          <p:cNvPr id="15" name="TextBox 14"/>
          <p:cNvSpPr txBox="1"/>
          <p:nvPr/>
        </p:nvSpPr>
        <p:spPr>
          <a:xfrm>
            <a:off x="2017489" y="5312605"/>
            <a:ext cx="7053942" cy="1261884"/>
          </a:xfrm>
          <a:prstGeom prst="rect">
            <a:avLst/>
          </a:prstGeom>
          <a:noFill/>
        </p:spPr>
        <p:txBody>
          <a:bodyPr wrap="square" rtlCol="0">
            <a:spAutoFit/>
          </a:bodyPr>
          <a:lstStyle/>
          <a:p>
            <a:r>
              <a:rPr lang="en-IN" sz="1900" dirty="0">
                <a:latin typeface="Segoe UI Semibold" panose="020B0702040204020203" pitchFamily="34" charset="0"/>
                <a:cs typeface="Segoe UI Semibold" panose="020B0702040204020203" pitchFamily="34" charset="0"/>
              </a:rPr>
              <a:t>To achieve gender equality by ending all forms of discrimination (SDG 5.1) and eliminating all forms of violence against all women and girls in the public and private spheres (SDG 5.2)</a:t>
            </a:r>
          </a:p>
        </p:txBody>
      </p:sp>
      <p:pic>
        <p:nvPicPr>
          <p:cNvPr id="16" name="Picture 15">
            <a:extLst>
              <a:ext uri="{FF2B5EF4-FFF2-40B4-BE49-F238E27FC236}">
                <a16:creationId xmlns:a16="http://schemas.microsoft.com/office/drawing/2014/main" id="{813EE76D-28D0-5445-8850-208D7A44660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68345" y="173786"/>
            <a:ext cx="1260140" cy="630887"/>
          </a:xfrm>
          <a:prstGeom prst="rect">
            <a:avLst/>
          </a:prstGeom>
        </p:spPr>
      </p:pic>
    </p:spTree>
    <p:extLst>
      <p:ext uri="{BB962C8B-B14F-4D97-AF65-F5344CB8AC3E}">
        <p14:creationId xmlns:p14="http://schemas.microsoft.com/office/powerpoint/2010/main" val="331550173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540" y="658795"/>
            <a:ext cx="8280920" cy="585689"/>
          </a:xfrm>
        </p:spPr>
        <p:txBody>
          <a:bodyPr>
            <a:normAutofit/>
          </a:bodyPr>
          <a:lstStyle/>
          <a:p>
            <a:r>
              <a:rPr lang="en-GB" sz="3200" dirty="0">
                <a:solidFill>
                  <a:srgbClr val="EF5134"/>
                </a:solidFill>
                <a:latin typeface="Segoe UI Semibold" panose="020B0702040204020203" pitchFamily="34" charset="0"/>
                <a:cs typeface="Segoe UI Semibold" panose="020B0702040204020203" pitchFamily="34" charset="0"/>
              </a:rPr>
              <a:t>Intervention and Evaluation</a:t>
            </a:r>
          </a:p>
        </p:txBody>
      </p:sp>
      <p:sp>
        <p:nvSpPr>
          <p:cNvPr id="4" name="Rectangle 3"/>
          <p:cNvSpPr/>
          <p:nvPr/>
        </p:nvSpPr>
        <p:spPr>
          <a:xfrm>
            <a:off x="2" y="6014106"/>
            <a:ext cx="8655886" cy="677108"/>
          </a:xfrm>
          <a:prstGeom prst="rect">
            <a:avLst/>
          </a:prstGeom>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GB" sz="1900" b="0" i="0" u="none" strike="noStrike" kern="1200" cap="none" spc="0" normalizeH="0" baseline="0" noProof="0" dirty="0">
                <a:ln>
                  <a:noFill/>
                </a:ln>
                <a:solidFill>
                  <a:prstClr val="black"/>
                </a:solidFill>
                <a:effectLst/>
                <a:uLnTx/>
                <a:uFillTx/>
                <a:latin typeface="Segoe UI Semibold" panose="020B0702040204020203" pitchFamily="34" charset="0"/>
                <a:ea typeface="+mn-ea"/>
                <a:cs typeface="Segoe UI Semibold" panose="020B0702040204020203" pitchFamily="34" charset="0"/>
              </a:rPr>
              <a:t>A cluster RCT (</a:t>
            </a:r>
            <a:r>
              <a:rPr kumimoji="0" lang="en-GB" sz="1900" b="1" i="0" u="none" strike="noStrike" kern="1200" cap="none" spc="0" normalizeH="0" baseline="0" noProof="0" dirty="0">
                <a:ln>
                  <a:noFill/>
                </a:ln>
                <a:solidFill>
                  <a:prstClr val="black"/>
                </a:solidFill>
                <a:effectLst/>
                <a:uLnTx/>
                <a:uFillTx/>
                <a:latin typeface="Segoe UI Semibold" panose="020B0702040204020203" pitchFamily="34" charset="0"/>
                <a:ea typeface="+mn-ea"/>
                <a:cs typeface="Segoe UI Semibold" panose="020B0702040204020203" pitchFamily="34" charset="0"/>
              </a:rPr>
              <a:t>2015-17) which evaluated the intervention among FSWs </a:t>
            </a:r>
            <a:r>
              <a:rPr kumimoji="0" lang="en-GB" sz="1900" b="0" i="0" u="none" strike="noStrike" kern="1200" cap="none" spc="0" normalizeH="0" baseline="0" noProof="0" dirty="0">
                <a:ln>
                  <a:noFill/>
                </a:ln>
                <a:solidFill>
                  <a:prstClr val="black"/>
                </a:solidFill>
                <a:effectLst/>
                <a:uLnTx/>
                <a:uFillTx/>
                <a:latin typeface="Segoe UI Semibold" panose="020B0702040204020203" pitchFamily="34" charset="0"/>
                <a:ea typeface="+mn-ea"/>
                <a:cs typeface="Segoe UI Semibold" panose="020B0702040204020203" pitchFamily="34" charset="0"/>
              </a:rPr>
              <a:t>at the end of 12 and 24 month of programme implementation</a:t>
            </a:r>
            <a:endParaRPr kumimoji="0" lang="en-IN" sz="1900" b="0" i="0" u="none" strike="noStrike" kern="1200" cap="none" spc="0" normalizeH="0" baseline="0" noProof="0" dirty="0">
              <a:ln>
                <a:noFill/>
              </a:ln>
              <a:solidFill>
                <a:prstClr val="black"/>
              </a:solidFill>
              <a:effectLst/>
              <a:uLnTx/>
              <a:uFillTx/>
              <a:latin typeface="Segoe UI Semibold" panose="020B0702040204020203" pitchFamily="34" charset="0"/>
              <a:ea typeface="+mn-ea"/>
              <a:cs typeface="Segoe UI Semibold" panose="020B0702040204020203"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6581" y="1187114"/>
            <a:ext cx="8199306" cy="4705467"/>
          </a:xfrm>
          <a:prstGeom prst="rect">
            <a:avLst/>
          </a:prstGeom>
        </p:spPr>
      </p:pic>
    </p:spTree>
    <p:extLst>
      <p:ext uri="{BB962C8B-B14F-4D97-AF65-F5344CB8AC3E}">
        <p14:creationId xmlns:p14="http://schemas.microsoft.com/office/powerpoint/2010/main" val="25273798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AF55F9DD-2BDB-4D60-B7C2-934ED3529BAA}"/>
              </a:ext>
            </a:extLst>
          </p:cNvPr>
          <p:cNvGrpSpPr/>
          <p:nvPr/>
        </p:nvGrpSpPr>
        <p:grpSpPr>
          <a:xfrm>
            <a:off x="395535" y="1956284"/>
            <a:ext cx="8545264" cy="4692358"/>
            <a:chOff x="395536" y="1538512"/>
            <a:chExt cx="8545264" cy="4692358"/>
          </a:xfrm>
        </p:grpSpPr>
        <p:graphicFrame>
          <p:nvGraphicFramePr>
            <p:cNvPr id="5" name="Chart 4"/>
            <p:cNvGraphicFramePr/>
            <p:nvPr>
              <p:extLst/>
            </p:nvPr>
          </p:nvGraphicFramePr>
          <p:xfrm>
            <a:off x="395536" y="1538512"/>
            <a:ext cx="3784578" cy="438331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p:cNvGraphicFramePr/>
            <p:nvPr>
              <p:extLst/>
            </p:nvPr>
          </p:nvGraphicFramePr>
          <p:xfrm>
            <a:off x="4180114" y="1538512"/>
            <a:ext cx="4760686" cy="4383314"/>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4535996" y="2290013"/>
              <a:ext cx="41549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800" b="1" i="0" u="none" strike="noStrike" kern="1200" cap="none" spc="0" normalizeH="0" baseline="0" noProof="0" dirty="0">
                  <a:ln>
                    <a:noFill/>
                  </a:ln>
                  <a:solidFill>
                    <a:srgbClr val="C00000"/>
                  </a:solidFill>
                  <a:effectLst/>
                  <a:uLnTx/>
                  <a:uFillTx/>
                  <a:latin typeface="Calibri"/>
                  <a:ea typeface="+mn-ea"/>
                  <a:cs typeface="+mn-cs"/>
                </a:rPr>
                <a:t>**</a:t>
              </a:r>
            </a:p>
          </p:txBody>
        </p:sp>
        <p:sp>
          <p:nvSpPr>
            <p:cNvPr id="17" name="TextBox 16"/>
            <p:cNvSpPr txBox="1"/>
            <p:nvPr/>
          </p:nvSpPr>
          <p:spPr>
            <a:xfrm>
              <a:off x="6352708" y="3970211"/>
              <a:ext cx="41549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800" b="1" i="0" u="none" strike="noStrike" kern="1200" cap="none" spc="0" normalizeH="0" baseline="0" noProof="0" dirty="0">
                  <a:ln>
                    <a:noFill/>
                  </a:ln>
                  <a:solidFill>
                    <a:srgbClr val="C00000"/>
                  </a:solidFill>
                  <a:effectLst/>
                  <a:uLnTx/>
                  <a:uFillTx/>
                  <a:latin typeface="Calibri"/>
                  <a:ea typeface="+mn-ea"/>
                  <a:cs typeface="+mn-cs"/>
                </a:rPr>
                <a:t>**</a:t>
              </a:r>
            </a:p>
          </p:txBody>
        </p:sp>
        <p:sp>
          <p:nvSpPr>
            <p:cNvPr id="18" name="TextBox 17"/>
            <p:cNvSpPr txBox="1"/>
            <p:nvPr/>
          </p:nvSpPr>
          <p:spPr>
            <a:xfrm>
              <a:off x="8260958" y="3318712"/>
              <a:ext cx="41549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800" b="1" i="0" u="none" strike="noStrike" kern="1200" cap="none" spc="0" normalizeH="0" baseline="0" noProof="0" dirty="0">
                  <a:ln>
                    <a:noFill/>
                  </a:ln>
                  <a:solidFill>
                    <a:srgbClr val="C00000"/>
                  </a:solidFill>
                  <a:effectLst/>
                  <a:uLnTx/>
                  <a:uFillTx/>
                  <a:latin typeface="Calibri"/>
                  <a:ea typeface="+mn-ea"/>
                  <a:cs typeface="+mn-cs"/>
                </a:rPr>
                <a:t>**</a:t>
              </a:r>
            </a:p>
          </p:txBody>
        </p:sp>
        <p:sp>
          <p:nvSpPr>
            <p:cNvPr id="19" name="TextBox 18"/>
            <p:cNvSpPr txBox="1"/>
            <p:nvPr/>
          </p:nvSpPr>
          <p:spPr>
            <a:xfrm>
              <a:off x="4133481" y="5953871"/>
              <a:ext cx="805029"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200" b="1" i="0" u="none" strike="noStrike" kern="1200" cap="none" spc="0" normalizeH="0" baseline="0" noProof="0" dirty="0">
                  <a:ln>
                    <a:noFill/>
                  </a:ln>
                  <a:solidFill>
                    <a:srgbClr val="C00000"/>
                  </a:solidFill>
                  <a:effectLst/>
                  <a:uLnTx/>
                  <a:uFillTx/>
                  <a:latin typeface="Calibri"/>
                  <a:ea typeface="+mn-ea"/>
                  <a:cs typeface="+mn-cs"/>
                </a:rPr>
                <a:t>** p&lt;0.05</a:t>
              </a:r>
            </a:p>
          </p:txBody>
        </p:sp>
      </p:grpSp>
      <p:sp>
        <p:nvSpPr>
          <p:cNvPr id="16" name="Rectangle 15"/>
          <p:cNvSpPr/>
          <p:nvPr/>
        </p:nvSpPr>
        <p:spPr>
          <a:xfrm>
            <a:off x="395535" y="945363"/>
            <a:ext cx="8545264" cy="10156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2000" b="0" i="0" u="none" strike="noStrike" kern="1200" cap="none" spc="0" normalizeH="0" baseline="0" noProof="0" dirty="0">
                <a:ln>
                  <a:noFill/>
                </a:ln>
                <a:solidFill>
                  <a:srgbClr val="FF0000"/>
                </a:solidFill>
                <a:effectLst/>
                <a:uLnTx/>
                <a:uFillTx/>
                <a:latin typeface="Segoe UI Semibold" panose="020B0702040204020203" pitchFamily="34" charset="0"/>
                <a:ea typeface="Tahoma" panose="020B0604030504040204" pitchFamily="34" charset="0"/>
                <a:cs typeface="Segoe UI Semibold" panose="020B0702040204020203" pitchFamily="34" charset="0"/>
              </a:rPr>
              <a:t>No difference in primary outcomes across arms; lower acceptance of IPV, higher level of self-protection strategies and solidarity among FSWs around IPV issue in intervention </a:t>
            </a:r>
          </a:p>
        </p:txBody>
      </p:sp>
    </p:spTree>
    <p:extLst>
      <p:ext uri="{BB962C8B-B14F-4D97-AF65-F5344CB8AC3E}">
        <p14:creationId xmlns:p14="http://schemas.microsoft.com/office/powerpoint/2010/main" val="19330087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0050" y="878835"/>
            <a:ext cx="8280920" cy="522526"/>
          </a:xfrm>
        </p:spPr>
        <p:txBody>
          <a:bodyPr anchor="t">
            <a:normAutofit fontScale="90000"/>
          </a:bodyPr>
          <a:lstStyle/>
          <a:p>
            <a:r>
              <a:rPr lang="en-IN" sz="3200" dirty="0">
                <a:solidFill>
                  <a:srgbClr val="FF0000"/>
                </a:solidFill>
                <a:latin typeface="Segoe UI Semibold" panose="020B0702040204020203" pitchFamily="34" charset="0"/>
                <a:cs typeface="Segoe UI Semibold" panose="020B0702040204020203" pitchFamily="34" charset="0"/>
              </a:rPr>
              <a:t>Low reporting of violence at end line makes the primary outcome results inconclusive</a:t>
            </a:r>
            <a:br>
              <a:rPr lang="en-IN" sz="3200" dirty="0">
                <a:solidFill>
                  <a:srgbClr val="FF0000"/>
                </a:solidFill>
                <a:latin typeface="Segoe UI Semibold" panose="020B0702040204020203" pitchFamily="34" charset="0"/>
                <a:cs typeface="Segoe UI Semibold" panose="020B0702040204020203" pitchFamily="34" charset="0"/>
              </a:rPr>
            </a:br>
            <a:endParaRPr lang="en-GB" sz="3200" dirty="0">
              <a:solidFill>
                <a:srgbClr val="FF0000"/>
              </a:solidFill>
              <a:latin typeface="Segoe UI Semibold" panose="020B0702040204020203" pitchFamily="34" charset="0"/>
              <a:cs typeface="Segoe UI Semibold" panose="020B0702040204020203" pitchFamily="34" charset="0"/>
            </a:endParaRPr>
          </a:p>
        </p:txBody>
      </p:sp>
      <p:graphicFrame>
        <p:nvGraphicFramePr>
          <p:cNvPr id="5" name="Content Placeholder 5"/>
          <p:cNvGraphicFramePr>
            <a:graphicFrameLocks noGrp="1"/>
          </p:cNvGraphicFramePr>
          <p:nvPr>
            <p:ph idx="4294967295"/>
            <p:extLst/>
          </p:nvPr>
        </p:nvGraphicFramePr>
        <p:xfrm>
          <a:off x="584200" y="2063232"/>
          <a:ext cx="8117764" cy="4242033"/>
        </p:xfrm>
        <a:graphic>
          <a:graphicData uri="http://schemas.openxmlformats.org/drawingml/2006/chart">
            <c:chart xmlns:c="http://schemas.openxmlformats.org/drawingml/2006/chart" xmlns:r="http://schemas.openxmlformats.org/officeDocument/2006/relationships" r:id="rId3"/>
          </a:graphicData>
        </a:graphic>
      </p:graphicFrame>
      <p:pic>
        <p:nvPicPr>
          <p:cNvPr id="4" name="Picture 3">
            <a:extLst>
              <a:ext uri="{FF2B5EF4-FFF2-40B4-BE49-F238E27FC236}">
                <a16:creationId xmlns:a16="http://schemas.microsoft.com/office/drawing/2014/main" id="{81FB44FA-342F-2344-ADD3-9554D1BD675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68345" y="173786"/>
            <a:ext cx="1260140" cy="630887"/>
          </a:xfrm>
          <a:prstGeom prst="rect">
            <a:avLst/>
          </a:prstGeom>
        </p:spPr>
      </p:pic>
    </p:spTree>
    <p:extLst>
      <p:ext uri="{BB962C8B-B14F-4D97-AF65-F5344CB8AC3E}">
        <p14:creationId xmlns:p14="http://schemas.microsoft.com/office/powerpoint/2010/main" val="15320643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467544" y="762907"/>
            <a:ext cx="8280920" cy="527462"/>
          </a:xfrm>
        </p:spPr>
        <p:txBody>
          <a:bodyPr>
            <a:noAutofit/>
          </a:bodyPr>
          <a:lstStyle/>
          <a:p>
            <a:r>
              <a:rPr lang="en-GB" sz="3200" dirty="0">
                <a:solidFill>
                  <a:srgbClr val="EF5134"/>
                </a:solidFill>
                <a:latin typeface="Segoe UI Semibold" panose="020B0702040204020203" pitchFamily="34" charset="0"/>
                <a:cs typeface="Segoe UI Semibold" panose="020B0702040204020203" pitchFamily="34" charset="0"/>
              </a:rPr>
              <a:t>Key learnings</a:t>
            </a:r>
          </a:p>
        </p:txBody>
      </p:sp>
      <p:sp>
        <p:nvSpPr>
          <p:cNvPr id="2" name="TextBox 1"/>
          <p:cNvSpPr txBox="1"/>
          <p:nvPr/>
        </p:nvSpPr>
        <p:spPr>
          <a:xfrm>
            <a:off x="467793" y="1529933"/>
            <a:ext cx="8407270" cy="4975208"/>
          </a:xfrm>
          <a:prstGeom prst="rect">
            <a:avLst/>
          </a:prstGeom>
          <a:noFill/>
        </p:spPr>
        <p:txBody>
          <a:bodyPr wrap="square" rtlCol="0">
            <a:spAutoFit/>
          </a:bodyPr>
          <a:lstStyle/>
          <a:p>
            <a:pPr marL="342900" indent="-342900">
              <a:lnSpc>
                <a:spcPct val="130000"/>
              </a:lnSpc>
              <a:spcBef>
                <a:spcPts val="300"/>
              </a:spcBef>
              <a:spcAft>
                <a:spcPts val="300"/>
              </a:spcAft>
              <a:buFont typeface="Arial" panose="020B0604020202020204" pitchFamily="34" charset="0"/>
              <a:buChar char="•"/>
            </a:pPr>
            <a:r>
              <a:rPr lang="en-IN" dirty="0">
                <a:latin typeface="Segoe UI Semibold" panose="020B0702040204020203" pitchFamily="34" charset="0"/>
                <a:cs typeface="Segoe UI Semibold" panose="020B0702040204020203" pitchFamily="34" charset="0"/>
              </a:rPr>
              <a:t>Female sex workers are usually left out from interventions meant to address intimate partner violence against women. VAW programmes need to include women who sell sex to ensure that no one is left behind</a:t>
            </a:r>
          </a:p>
          <a:p>
            <a:pPr marL="342900" indent="-342900">
              <a:lnSpc>
                <a:spcPct val="130000"/>
              </a:lnSpc>
              <a:spcBef>
                <a:spcPts val="300"/>
              </a:spcBef>
              <a:spcAft>
                <a:spcPts val="300"/>
              </a:spcAft>
              <a:buFont typeface="Arial" panose="020B0604020202020204" pitchFamily="34" charset="0"/>
              <a:buChar char="•"/>
            </a:pPr>
            <a:endParaRPr lang="en-IN" sz="600" dirty="0">
              <a:latin typeface="Segoe UI Semibold" panose="020B0702040204020203" pitchFamily="34" charset="0"/>
              <a:cs typeface="Segoe UI Semibold" panose="020B0702040204020203" pitchFamily="34" charset="0"/>
            </a:endParaRPr>
          </a:p>
          <a:p>
            <a:pPr marL="342900" indent="-342900">
              <a:lnSpc>
                <a:spcPct val="130000"/>
              </a:lnSpc>
              <a:spcBef>
                <a:spcPts val="300"/>
              </a:spcBef>
              <a:spcAft>
                <a:spcPts val="300"/>
              </a:spcAft>
              <a:buFont typeface="Arial" panose="020B0604020202020204" pitchFamily="34" charset="0"/>
              <a:buChar char="•"/>
            </a:pPr>
            <a:r>
              <a:rPr lang="en-IN" dirty="0">
                <a:latin typeface="Segoe UI Semibold" panose="020B0702040204020203" pitchFamily="34" charset="0"/>
                <a:cs typeface="Segoe UI Semibold" panose="020B0702040204020203" pitchFamily="34" charset="0"/>
              </a:rPr>
              <a:t>This is the first intervention globally which aimed to address IPV against female sex workers and demonstrates the feasibility of delivering such programmes</a:t>
            </a:r>
          </a:p>
          <a:p>
            <a:pPr marL="342900" indent="-342900">
              <a:lnSpc>
                <a:spcPct val="130000"/>
              </a:lnSpc>
              <a:spcBef>
                <a:spcPts val="300"/>
              </a:spcBef>
              <a:spcAft>
                <a:spcPts val="300"/>
              </a:spcAft>
              <a:buFont typeface="Arial" panose="020B0604020202020204" pitchFamily="34" charset="0"/>
              <a:buChar char="•"/>
            </a:pPr>
            <a:endParaRPr lang="en-IN" sz="900" dirty="0">
              <a:latin typeface="Segoe UI Semibold" panose="020B0702040204020203" pitchFamily="34" charset="0"/>
              <a:cs typeface="Segoe UI Semibold" panose="020B0702040204020203" pitchFamily="34" charset="0"/>
            </a:endParaRPr>
          </a:p>
          <a:p>
            <a:pPr marL="342900" indent="-342900">
              <a:lnSpc>
                <a:spcPct val="130000"/>
              </a:lnSpc>
              <a:spcBef>
                <a:spcPts val="300"/>
              </a:spcBef>
              <a:spcAft>
                <a:spcPts val="300"/>
              </a:spcAft>
              <a:buFont typeface="Arial" panose="020B0604020202020204" pitchFamily="34" charset="0"/>
              <a:buChar char="•"/>
            </a:pPr>
            <a:r>
              <a:rPr lang="en-IN" dirty="0">
                <a:latin typeface="Segoe UI Semibold" panose="020B0702040204020203" pitchFamily="34" charset="0"/>
                <a:cs typeface="Segoe UI Semibold" panose="020B0702040204020203" pitchFamily="34" charset="0"/>
              </a:rPr>
              <a:t>Intimate partnerships of FSWs are complex, hence a standard approach of programming may not work</a:t>
            </a:r>
          </a:p>
          <a:p>
            <a:pPr marL="342900" indent="-342900">
              <a:lnSpc>
                <a:spcPct val="130000"/>
              </a:lnSpc>
              <a:spcBef>
                <a:spcPts val="300"/>
              </a:spcBef>
              <a:spcAft>
                <a:spcPts val="300"/>
              </a:spcAft>
              <a:buFont typeface="Arial" panose="020B0604020202020204" pitchFamily="34" charset="0"/>
              <a:buChar char="•"/>
            </a:pPr>
            <a:endParaRPr lang="en-IN" sz="800" dirty="0">
              <a:latin typeface="Segoe UI Semibold" panose="020B0702040204020203" pitchFamily="34" charset="0"/>
              <a:cs typeface="Segoe UI Semibold" panose="020B0702040204020203" pitchFamily="34" charset="0"/>
            </a:endParaRPr>
          </a:p>
          <a:p>
            <a:pPr marL="342900" indent="-342900">
              <a:lnSpc>
                <a:spcPct val="130000"/>
              </a:lnSpc>
              <a:spcBef>
                <a:spcPts val="300"/>
              </a:spcBef>
              <a:spcAft>
                <a:spcPts val="300"/>
              </a:spcAft>
              <a:buFont typeface="Arial" panose="020B0604020202020204" pitchFamily="34" charset="0"/>
              <a:buChar char="•"/>
            </a:pPr>
            <a:r>
              <a:rPr lang="en-IN" dirty="0">
                <a:latin typeface="Segoe UI Semibold" panose="020B0702040204020203" pitchFamily="34" charset="0"/>
                <a:cs typeface="Segoe UI Semibold" panose="020B0702040204020203" pitchFamily="34" charset="0"/>
              </a:rPr>
              <a:t>Despite these complexities, we found changes in acceptance of IPV, awareness of self-protection strategies and solidarity among FSWs around IPV </a:t>
            </a:r>
          </a:p>
        </p:txBody>
      </p:sp>
      <p:pic>
        <p:nvPicPr>
          <p:cNvPr id="5" name="Picture 4">
            <a:extLst>
              <a:ext uri="{FF2B5EF4-FFF2-40B4-BE49-F238E27FC236}">
                <a16:creationId xmlns:a16="http://schemas.microsoft.com/office/drawing/2014/main" id="{2E4C9919-B655-174F-9D07-B1A4F136B0E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68345" y="173786"/>
            <a:ext cx="1260140" cy="630887"/>
          </a:xfrm>
          <a:prstGeom prst="rect">
            <a:avLst/>
          </a:prstGeom>
        </p:spPr>
      </p:pic>
    </p:spTree>
    <p:extLst>
      <p:ext uri="{BB962C8B-B14F-4D97-AF65-F5344CB8AC3E}">
        <p14:creationId xmlns:p14="http://schemas.microsoft.com/office/powerpoint/2010/main" val="170343390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9847" y="744983"/>
            <a:ext cx="7931224" cy="908720"/>
          </a:xfrm>
          <a:ln>
            <a:noFill/>
          </a:ln>
        </p:spPr>
        <p:txBody>
          <a:bodyPr>
            <a:normAutofit/>
          </a:bodyPr>
          <a:lstStyle/>
          <a:p>
            <a:pPr>
              <a:defRPr/>
            </a:pPr>
            <a:r>
              <a:rPr lang="en-GB" b="1" dirty="0">
                <a:solidFill>
                  <a:srgbClr val="F25235"/>
                </a:solidFill>
              </a:rPr>
              <a:t>Treatment alone won’t be enough</a:t>
            </a:r>
          </a:p>
        </p:txBody>
      </p:sp>
      <p:sp>
        <p:nvSpPr>
          <p:cNvPr id="3" name="Content Placeholder 2"/>
          <p:cNvSpPr>
            <a:spLocks noGrp="1"/>
          </p:cNvSpPr>
          <p:nvPr>
            <p:ph idx="1"/>
          </p:nvPr>
        </p:nvSpPr>
        <p:spPr>
          <a:xfrm>
            <a:off x="719847" y="1887167"/>
            <a:ext cx="7668577" cy="4669276"/>
          </a:xfrm>
        </p:spPr>
        <p:txBody>
          <a:bodyPr>
            <a:noAutofit/>
          </a:bodyPr>
          <a:lstStyle/>
          <a:p>
            <a:pPr fontAlgn="base">
              <a:lnSpc>
                <a:spcPct val="90000"/>
              </a:lnSpc>
              <a:spcBef>
                <a:spcPts val="1200"/>
              </a:spcBef>
              <a:spcAft>
                <a:spcPts val="600"/>
              </a:spcAft>
            </a:pPr>
            <a:r>
              <a:rPr lang="en-GB" sz="2600" b="1" dirty="0"/>
              <a:t>UNAIDS modelling</a:t>
            </a:r>
            <a:r>
              <a:rPr lang="en-GB" sz="2600" dirty="0"/>
              <a:t>:</a:t>
            </a:r>
            <a:r>
              <a:rPr lang="en-GB" sz="2600" i="1" dirty="0"/>
              <a:t> </a:t>
            </a:r>
            <a:r>
              <a:rPr lang="en-GB" sz="2600" dirty="0"/>
              <a:t>at best, at 90% and 95% coverage, treatment can avert 60% of new infections </a:t>
            </a:r>
            <a:r>
              <a:rPr lang="en-GB" sz="2000" dirty="0">
                <a:solidFill>
                  <a:srgbClr val="C00000"/>
                </a:solidFill>
              </a:rPr>
              <a:t>(UNAIDS, 2015)</a:t>
            </a:r>
            <a:endParaRPr lang="en-GB" sz="2600" u="sng" dirty="0">
              <a:solidFill>
                <a:srgbClr val="C00000"/>
              </a:solidFill>
            </a:endParaRPr>
          </a:p>
          <a:p>
            <a:pPr fontAlgn="base">
              <a:lnSpc>
                <a:spcPct val="90000"/>
              </a:lnSpc>
              <a:spcBef>
                <a:spcPts val="1200"/>
              </a:spcBef>
              <a:spcAft>
                <a:spcPts val="600"/>
              </a:spcAft>
            </a:pPr>
            <a:r>
              <a:rPr lang="en-GB" sz="2600" b="1" dirty="0"/>
              <a:t>Phylogenetics:</a:t>
            </a:r>
            <a:r>
              <a:rPr lang="en-GB" sz="2600" dirty="0"/>
              <a:t> Recent HIV infections at least 30 times more infectious than older infections                         </a:t>
            </a:r>
            <a:r>
              <a:rPr lang="en-GB" sz="2000" dirty="0">
                <a:solidFill>
                  <a:srgbClr val="C00000"/>
                </a:solidFill>
              </a:rPr>
              <a:t>(</a:t>
            </a:r>
            <a:r>
              <a:rPr lang="en-US" sz="2000" dirty="0">
                <a:solidFill>
                  <a:srgbClr val="C00000"/>
                </a:solidFill>
              </a:rPr>
              <a:t>Fraser C,  HIV Phylogenetics: Lessons for HIV Prevention. CROI, 2017</a:t>
            </a:r>
            <a:r>
              <a:rPr lang="en-GB" sz="2000" dirty="0">
                <a:solidFill>
                  <a:srgbClr val="C00000"/>
                </a:solidFill>
              </a:rPr>
              <a:t>)</a:t>
            </a:r>
          </a:p>
          <a:p>
            <a:pPr>
              <a:lnSpc>
                <a:spcPct val="90000"/>
              </a:lnSpc>
              <a:spcBef>
                <a:spcPts val="1200"/>
              </a:spcBef>
              <a:spcAft>
                <a:spcPts val="600"/>
              </a:spcAft>
            </a:pPr>
            <a:r>
              <a:rPr lang="en-US" sz="2600" b="1" dirty="0"/>
              <a:t>Effectiveness of Treatment</a:t>
            </a:r>
            <a:r>
              <a:rPr lang="en-US" sz="2600" dirty="0"/>
              <a:t>: US </a:t>
            </a:r>
            <a:r>
              <a:rPr lang="en-US" sz="2800" dirty="0"/>
              <a:t>HIV patients on treatment are at risk of transmitting virus almost 25% of the time (viral loads &gt; 1500 copies)       </a:t>
            </a:r>
            <a:r>
              <a:rPr lang="en-US" sz="2000" dirty="0">
                <a:solidFill>
                  <a:srgbClr val="C00000"/>
                </a:solidFill>
              </a:rPr>
              <a:t>(Marks G et al, AIDS Care, 2015)</a:t>
            </a:r>
            <a:endParaRPr lang="en-GB" sz="2000" dirty="0">
              <a:solidFill>
                <a:srgbClr val="C00000"/>
              </a:solidFill>
            </a:endParaRPr>
          </a:p>
        </p:txBody>
      </p:sp>
    </p:spTree>
    <p:extLst>
      <p:ext uri="{BB962C8B-B14F-4D97-AF65-F5344CB8AC3E}">
        <p14:creationId xmlns:p14="http://schemas.microsoft.com/office/powerpoint/2010/main" val="100822282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59614" y="2823071"/>
            <a:ext cx="8160858" cy="1470025"/>
          </a:xfrm>
        </p:spPr>
        <p:txBody>
          <a:bodyPr>
            <a:noAutofit/>
          </a:bodyPr>
          <a:lstStyle/>
          <a:p>
            <a:r>
              <a:rPr lang="en-GB" b="1" dirty="0">
                <a:solidFill>
                  <a:srgbClr val="F05134"/>
                </a:solidFill>
                <a:latin typeface="+mn-lt"/>
              </a:rPr>
              <a:t>Preventing intimate partner violence among women in Tanzania: findings from the MAISHA (CRT01) cluster randomised controlled trial </a:t>
            </a:r>
            <a:r>
              <a:rPr lang="en-US" b="1" dirty="0">
                <a:solidFill>
                  <a:srgbClr val="F05134"/>
                </a:solidFill>
                <a:latin typeface="+mn-lt"/>
              </a:rPr>
              <a:t> </a:t>
            </a:r>
            <a:r>
              <a:rPr lang="en-GB" b="1" dirty="0">
                <a:solidFill>
                  <a:srgbClr val="F05134"/>
                </a:solidFill>
                <a:latin typeface="+mn-lt"/>
              </a:rPr>
              <a:t> </a:t>
            </a:r>
            <a:r>
              <a:rPr lang="en-US" b="1" dirty="0">
                <a:solidFill>
                  <a:srgbClr val="F05134"/>
                </a:solidFill>
                <a:latin typeface="+mn-lt"/>
              </a:rPr>
              <a:t> </a:t>
            </a:r>
            <a:endParaRPr lang="en-GB" b="1" dirty="0">
              <a:solidFill>
                <a:srgbClr val="F05134"/>
              </a:solidFill>
              <a:latin typeface="+mn-lt"/>
            </a:endParaRPr>
          </a:p>
        </p:txBody>
      </p:sp>
      <p:sp>
        <p:nvSpPr>
          <p:cNvPr id="3" name="Subtitle 2"/>
          <p:cNvSpPr>
            <a:spLocks noGrp="1"/>
          </p:cNvSpPr>
          <p:nvPr>
            <p:ph type="subTitle" idx="1"/>
          </p:nvPr>
        </p:nvSpPr>
        <p:spPr>
          <a:xfrm>
            <a:off x="1345414" y="4772744"/>
            <a:ext cx="6400800" cy="888504"/>
          </a:xfrm>
        </p:spPr>
        <p:txBody>
          <a:bodyPr>
            <a:normAutofit/>
          </a:bodyPr>
          <a:lstStyle/>
          <a:p>
            <a:r>
              <a:rPr lang="en-GB" sz="2400" b="1" dirty="0">
                <a:solidFill>
                  <a:schemeClr val="tx1"/>
                </a:solidFill>
                <a:latin typeface="+mn-lt"/>
                <a:ea typeface="Tahoma" panose="020B0604030504040204" pitchFamily="34" charset="0"/>
                <a:cs typeface="Tahoma" panose="020B0604030504040204" pitchFamily="34" charset="0"/>
              </a:rPr>
              <a:t>Saidi Kapiga on behalf of MAISHA trial team</a:t>
            </a:r>
          </a:p>
        </p:txBody>
      </p:sp>
      <p:pic>
        <p:nvPicPr>
          <p:cNvPr id="4" name="Picture 4" descr="Maishalogo.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87745" y="499120"/>
            <a:ext cx="2116137" cy="2209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416189388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445169"/>
            <a:ext cx="8280920" cy="1008112"/>
          </a:xfrm>
        </p:spPr>
        <p:txBody>
          <a:bodyPr>
            <a:normAutofit/>
          </a:bodyPr>
          <a:lstStyle/>
          <a:p>
            <a:r>
              <a:rPr lang="en-GB" sz="4000" dirty="0">
                <a:solidFill>
                  <a:srgbClr val="F05134"/>
                </a:solidFill>
                <a:latin typeface="+mn-lt"/>
              </a:rPr>
              <a:t>MAISHA Trial </a:t>
            </a:r>
          </a:p>
        </p:txBody>
      </p:sp>
      <p:sp>
        <p:nvSpPr>
          <p:cNvPr id="3" name="Content Placeholder 2"/>
          <p:cNvSpPr>
            <a:spLocks noGrp="1"/>
          </p:cNvSpPr>
          <p:nvPr>
            <p:ph idx="1"/>
          </p:nvPr>
        </p:nvSpPr>
        <p:spPr>
          <a:xfrm>
            <a:off x="215517" y="1269776"/>
            <a:ext cx="5364595" cy="5039544"/>
          </a:xfrm>
        </p:spPr>
        <p:txBody>
          <a:bodyPr>
            <a:normAutofit fontScale="92500" lnSpcReduction="10000"/>
          </a:bodyPr>
          <a:lstStyle/>
          <a:p>
            <a:r>
              <a:rPr lang="en-GB" b="1" dirty="0"/>
              <a:t>Aim</a:t>
            </a:r>
            <a:r>
              <a:rPr lang="en-GB" dirty="0"/>
              <a:t>: To evaluate an intervention that aims to empower women, prevent intimate partner violence and promote healthy intimate relationships</a:t>
            </a:r>
          </a:p>
          <a:p>
            <a:endParaRPr lang="en-GB" dirty="0"/>
          </a:p>
          <a:p>
            <a:r>
              <a:rPr lang="en-GB" b="1" dirty="0"/>
              <a:t>Design</a:t>
            </a:r>
            <a:r>
              <a:rPr lang="en-GB" dirty="0"/>
              <a:t>: Cluster randomised controlled trial</a:t>
            </a:r>
          </a:p>
          <a:p>
            <a:endParaRPr lang="en-GB" dirty="0"/>
          </a:p>
          <a:p>
            <a:r>
              <a:rPr lang="en-GB" b="1" dirty="0"/>
              <a:t>Study population</a:t>
            </a:r>
            <a:r>
              <a:rPr lang="en-GB" dirty="0"/>
              <a:t>: Women taking part in a group-based microfinance loan scheme</a:t>
            </a:r>
          </a:p>
          <a:p>
            <a:endParaRPr lang="en-GB" dirty="0"/>
          </a:p>
          <a:p>
            <a:r>
              <a:rPr lang="en-GB" b="1" dirty="0"/>
              <a:t>Study site</a:t>
            </a:r>
            <a:r>
              <a:rPr lang="en-GB" dirty="0"/>
              <a:t>: Mwanza city, north-western Tanzania</a:t>
            </a:r>
          </a:p>
          <a:p>
            <a:endParaRPr lang="en-GB" dirty="0"/>
          </a:p>
          <a:p>
            <a:r>
              <a:rPr lang="en-GB" b="1" dirty="0"/>
              <a:t>Synergy potential</a:t>
            </a:r>
            <a:r>
              <a:rPr lang="en-GB" dirty="0"/>
              <a:t>: Aim to eliminate all forms of violence and abuse against women and girls (</a:t>
            </a:r>
            <a:r>
              <a:rPr lang="en-GB" dirty="0">
                <a:solidFill>
                  <a:srgbClr val="FF0000"/>
                </a:solidFill>
              </a:rPr>
              <a:t>SDG Goal 5, Target 2</a:t>
            </a:r>
            <a:r>
              <a:rPr lang="en-GB" dirty="0"/>
              <a:t>); reduce risk of HIV (</a:t>
            </a:r>
            <a:r>
              <a:rPr lang="en-GB" dirty="0">
                <a:solidFill>
                  <a:srgbClr val="FF0000"/>
                </a:solidFill>
              </a:rPr>
              <a:t>SDG Goal 3, Target 3</a:t>
            </a:r>
            <a:r>
              <a:rPr lang="en-GB" dirty="0"/>
              <a:t>); and promote mental health and well-being (</a:t>
            </a:r>
            <a:r>
              <a:rPr lang="en-GB" dirty="0">
                <a:solidFill>
                  <a:srgbClr val="FF0000"/>
                </a:solidFill>
              </a:rPr>
              <a:t>SDG Goal 3, Target 4</a:t>
            </a:r>
            <a:r>
              <a:rPr lang="en-GB" dirty="0"/>
              <a:t>)</a:t>
            </a:r>
          </a:p>
        </p:txBody>
      </p:sp>
      <p:pic>
        <p:nvPicPr>
          <p:cNvPr id="4"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523739" y="1628800"/>
            <a:ext cx="3620261" cy="40324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Content Placeholder 2"/>
          <p:cNvSpPr txBox="1">
            <a:spLocks/>
          </p:cNvSpPr>
          <p:nvPr/>
        </p:nvSpPr>
        <p:spPr>
          <a:xfrm>
            <a:off x="323528" y="5188477"/>
            <a:ext cx="7416824" cy="1368152"/>
          </a:xfrm>
          <a:prstGeom prst="rect">
            <a:avLst/>
          </a:prstGeom>
        </p:spPr>
        <p:txBody>
          <a:bodyPr vert="horz" lIns="91440" tIns="45720" rIns="91440" bIns="45720" rtlCol="0">
            <a:normAutofit/>
          </a:bodyPr>
          <a:lstStyle>
            <a:lvl1pPr marL="0" indent="0" algn="l" defTabSz="914400" rtl="0" eaLnBrk="1" latinLnBrk="0" hangingPunct="1">
              <a:spcBef>
                <a:spcPct val="20000"/>
              </a:spcBef>
              <a:buFontTx/>
              <a:buNone/>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GB" dirty="0"/>
          </a:p>
        </p:txBody>
      </p:sp>
      <p:sp>
        <p:nvSpPr>
          <p:cNvPr id="5" name="Oval 4"/>
          <p:cNvSpPr/>
          <p:nvPr/>
        </p:nvSpPr>
        <p:spPr>
          <a:xfrm>
            <a:off x="6340651" y="2348880"/>
            <a:ext cx="648072"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026351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8176" y="429183"/>
            <a:ext cx="8280920" cy="1095527"/>
          </a:xfrm>
        </p:spPr>
        <p:txBody>
          <a:bodyPr>
            <a:normAutofit/>
          </a:bodyPr>
          <a:lstStyle/>
          <a:p>
            <a:r>
              <a:rPr lang="en-US" sz="3600" dirty="0">
                <a:solidFill>
                  <a:srgbClr val="EF5134"/>
                </a:solidFill>
                <a:latin typeface="+mn-lt"/>
              </a:rPr>
              <a:t>Baseline findings</a:t>
            </a:r>
            <a:br>
              <a:rPr lang="en-US" dirty="0">
                <a:solidFill>
                  <a:srgbClr val="EF5134"/>
                </a:solidFill>
              </a:rPr>
            </a:br>
            <a:endParaRPr lang="en-US" dirty="0">
              <a:solidFill>
                <a:srgbClr val="EF5134"/>
              </a:solidFill>
            </a:endParaRPr>
          </a:p>
        </p:txBody>
      </p:sp>
      <p:sp>
        <p:nvSpPr>
          <p:cNvPr id="4" name="Rectangle 3"/>
          <p:cNvSpPr/>
          <p:nvPr/>
        </p:nvSpPr>
        <p:spPr>
          <a:xfrm>
            <a:off x="2993116" y="4797152"/>
            <a:ext cx="3451092" cy="36004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61% </a:t>
            </a:r>
          </a:p>
        </p:txBody>
      </p:sp>
      <p:sp>
        <p:nvSpPr>
          <p:cNvPr id="5" name="Rectangle 4"/>
          <p:cNvSpPr/>
          <p:nvPr/>
        </p:nvSpPr>
        <p:spPr>
          <a:xfrm>
            <a:off x="3009160" y="3429000"/>
            <a:ext cx="914768" cy="360040"/>
          </a:xfrm>
          <a:prstGeom prst="rect">
            <a:avLst/>
          </a:prstGeom>
          <a:solidFill>
            <a:srgbClr val="E74E0F"/>
          </a:solidFill>
          <a:ln>
            <a:solidFill>
              <a:srgbClr val="E74E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 19%</a:t>
            </a:r>
          </a:p>
        </p:txBody>
      </p:sp>
      <p:cxnSp>
        <p:nvCxnSpPr>
          <p:cNvPr id="10" name="Straight Connector 9"/>
          <p:cNvCxnSpPr/>
          <p:nvPr/>
        </p:nvCxnSpPr>
        <p:spPr>
          <a:xfrm>
            <a:off x="2987824" y="1844824"/>
            <a:ext cx="0" cy="43924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987824" y="6237312"/>
            <a:ext cx="5760640" cy="0"/>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5508104" y="6309320"/>
            <a:ext cx="648072"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50%</a:t>
            </a:r>
          </a:p>
        </p:txBody>
      </p:sp>
      <p:sp>
        <p:nvSpPr>
          <p:cNvPr id="17" name="TextBox 16"/>
          <p:cNvSpPr txBox="1"/>
          <p:nvPr/>
        </p:nvSpPr>
        <p:spPr>
          <a:xfrm>
            <a:off x="3995936" y="6309320"/>
            <a:ext cx="648072"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25%</a:t>
            </a:r>
          </a:p>
        </p:txBody>
      </p:sp>
      <p:sp>
        <p:nvSpPr>
          <p:cNvPr id="18" name="TextBox 17"/>
          <p:cNvSpPr txBox="1"/>
          <p:nvPr/>
        </p:nvSpPr>
        <p:spPr>
          <a:xfrm>
            <a:off x="7020272" y="6309320"/>
            <a:ext cx="648072"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7</a:t>
            </a:r>
            <a:r>
              <a:rPr kumimoji="0" lang="en-US" sz="1600" b="0" i="0" u="none" strike="noStrike" kern="1200" cap="none" spc="0" normalizeH="0" baseline="0" noProof="0">
                <a:ln>
                  <a:noFill/>
                </a:ln>
                <a:solidFill>
                  <a:prstClr val="black"/>
                </a:solidFill>
                <a:effectLst/>
                <a:uLnTx/>
                <a:uFillTx/>
                <a:latin typeface="Calibri"/>
                <a:ea typeface="+mn-ea"/>
                <a:cs typeface="+mn-cs"/>
              </a:rPr>
              <a:t>5</a:t>
            </a:r>
            <a:r>
              <a:rPr kumimoji="0" lang="en-US" sz="1600" b="0" i="0" u="none" strike="noStrike" kern="1200" cap="none" spc="0" normalizeH="0" baseline="0" noProof="0" dirty="0">
                <a:ln>
                  <a:noFill/>
                </a:ln>
                <a:solidFill>
                  <a:prstClr val="black"/>
                </a:solidFill>
                <a:effectLst/>
                <a:uLnTx/>
                <a:uFillTx/>
                <a:latin typeface="Calibri"/>
                <a:ea typeface="+mn-ea"/>
                <a:cs typeface="+mn-cs"/>
              </a:rPr>
              <a:t>%</a:t>
            </a:r>
          </a:p>
        </p:txBody>
      </p:sp>
      <p:sp>
        <p:nvSpPr>
          <p:cNvPr id="19" name="TextBox 18"/>
          <p:cNvSpPr txBox="1"/>
          <p:nvPr/>
        </p:nvSpPr>
        <p:spPr>
          <a:xfrm>
            <a:off x="0" y="4581128"/>
            <a:ext cx="3009157" cy="353943"/>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a:ln>
                  <a:noFill/>
                </a:ln>
                <a:solidFill>
                  <a:prstClr val="black"/>
                </a:solidFill>
                <a:effectLst/>
                <a:uLnTx/>
                <a:uFillTx/>
                <a:latin typeface="Calibri"/>
                <a:ea typeface="+mn-ea"/>
                <a:cs typeface="+mn-cs"/>
              </a:rPr>
              <a:t>Physical and/or sexual violence</a:t>
            </a:r>
          </a:p>
        </p:txBody>
      </p:sp>
      <p:sp>
        <p:nvSpPr>
          <p:cNvPr id="20" name="Rectangle 19"/>
          <p:cNvSpPr/>
          <p:nvPr/>
        </p:nvSpPr>
        <p:spPr>
          <a:xfrm>
            <a:off x="3007596" y="3789040"/>
            <a:ext cx="2885611" cy="36004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53% </a:t>
            </a:r>
          </a:p>
        </p:txBody>
      </p:sp>
      <p:sp>
        <p:nvSpPr>
          <p:cNvPr id="21" name="Rectangle 20"/>
          <p:cNvSpPr/>
          <p:nvPr/>
        </p:nvSpPr>
        <p:spPr>
          <a:xfrm>
            <a:off x="3002304" y="4437112"/>
            <a:ext cx="1512168" cy="360040"/>
          </a:xfrm>
          <a:prstGeom prst="rect">
            <a:avLst/>
          </a:prstGeom>
          <a:solidFill>
            <a:srgbClr val="E74E0F"/>
          </a:solidFill>
          <a:ln>
            <a:solidFill>
              <a:srgbClr val="E74E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27%</a:t>
            </a:r>
          </a:p>
        </p:txBody>
      </p:sp>
      <p:sp>
        <p:nvSpPr>
          <p:cNvPr id="22" name="TextBox 21"/>
          <p:cNvSpPr txBox="1"/>
          <p:nvPr/>
        </p:nvSpPr>
        <p:spPr>
          <a:xfrm>
            <a:off x="616852" y="2627620"/>
            <a:ext cx="2370972"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Sexual violence</a:t>
            </a:r>
          </a:p>
        </p:txBody>
      </p:sp>
      <p:sp>
        <p:nvSpPr>
          <p:cNvPr id="23" name="Rectangle 22"/>
          <p:cNvSpPr/>
          <p:nvPr/>
        </p:nvSpPr>
        <p:spPr>
          <a:xfrm>
            <a:off x="3002066" y="2788678"/>
            <a:ext cx="2016224" cy="36004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35% </a:t>
            </a:r>
          </a:p>
        </p:txBody>
      </p:sp>
      <p:sp>
        <p:nvSpPr>
          <p:cNvPr id="24" name="Rectangle 23"/>
          <p:cNvSpPr/>
          <p:nvPr/>
        </p:nvSpPr>
        <p:spPr>
          <a:xfrm>
            <a:off x="3002066" y="2409960"/>
            <a:ext cx="725371" cy="360040"/>
          </a:xfrm>
          <a:prstGeom prst="rect">
            <a:avLst/>
          </a:prstGeom>
          <a:solidFill>
            <a:srgbClr val="E74E0F"/>
          </a:solidFill>
          <a:ln>
            <a:solidFill>
              <a:srgbClr val="E74E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 17%</a:t>
            </a:r>
          </a:p>
        </p:txBody>
      </p:sp>
      <p:sp>
        <p:nvSpPr>
          <p:cNvPr id="25" name="TextBox 24"/>
          <p:cNvSpPr txBox="1"/>
          <p:nvPr/>
        </p:nvSpPr>
        <p:spPr>
          <a:xfrm>
            <a:off x="899598" y="3573016"/>
            <a:ext cx="2088226"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Physical violence</a:t>
            </a:r>
          </a:p>
        </p:txBody>
      </p:sp>
      <p:sp>
        <p:nvSpPr>
          <p:cNvPr id="26" name="Rectangle 25"/>
          <p:cNvSpPr/>
          <p:nvPr/>
        </p:nvSpPr>
        <p:spPr>
          <a:xfrm>
            <a:off x="3009160" y="5770692"/>
            <a:ext cx="3795088" cy="36004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68% </a:t>
            </a:r>
          </a:p>
        </p:txBody>
      </p:sp>
      <p:sp>
        <p:nvSpPr>
          <p:cNvPr id="27" name="Rectangle 26"/>
          <p:cNvSpPr/>
          <p:nvPr/>
        </p:nvSpPr>
        <p:spPr>
          <a:xfrm>
            <a:off x="3002304" y="5388796"/>
            <a:ext cx="2145760" cy="360040"/>
          </a:xfrm>
          <a:prstGeom prst="rect">
            <a:avLst/>
          </a:prstGeom>
          <a:solidFill>
            <a:srgbClr val="E74E0F"/>
          </a:solidFill>
          <a:ln>
            <a:solidFill>
              <a:srgbClr val="E74E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39%</a:t>
            </a:r>
          </a:p>
        </p:txBody>
      </p:sp>
      <p:sp>
        <p:nvSpPr>
          <p:cNvPr id="28" name="TextBox 27"/>
          <p:cNvSpPr txBox="1"/>
          <p:nvPr/>
        </p:nvSpPr>
        <p:spPr>
          <a:xfrm>
            <a:off x="606806" y="5579948"/>
            <a:ext cx="2370972"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Emotional abuse</a:t>
            </a:r>
          </a:p>
        </p:txBody>
      </p:sp>
      <p:sp>
        <p:nvSpPr>
          <p:cNvPr id="30" name="Rectangle 29"/>
          <p:cNvSpPr/>
          <p:nvPr/>
        </p:nvSpPr>
        <p:spPr>
          <a:xfrm>
            <a:off x="6927139" y="3020328"/>
            <a:ext cx="1906471" cy="473187"/>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Ever experienced  </a:t>
            </a:r>
          </a:p>
        </p:txBody>
      </p:sp>
      <p:sp>
        <p:nvSpPr>
          <p:cNvPr id="33" name="Rectangle 32"/>
          <p:cNvSpPr/>
          <p:nvPr/>
        </p:nvSpPr>
        <p:spPr>
          <a:xfrm>
            <a:off x="6922777" y="2409960"/>
            <a:ext cx="1910833" cy="473187"/>
          </a:xfrm>
          <a:prstGeom prst="rect">
            <a:avLst/>
          </a:prstGeom>
          <a:solidFill>
            <a:srgbClr val="E74E0F"/>
          </a:solidFill>
          <a:ln>
            <a:solidFill>
              <a:srgbClr val="E74E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 Experienced in the past 12m</a:t>
            </a:r>
          </a:p>
        </p:txBody>
      </p:sp>
      <p:cxnSp>
        <p:nvCxnSpPr>
          <p:cNvPr id="35" name="Straight Connector 34"/>
          <p:cNvCxnSpPr/>
          <p:nvPr/>
        </p:nvCxnSpPr>
        <p:spPr>
          <a:xfrm>
            <a:off x="5724128" y="6237312"/>
            <a:ext cx="0" cy="72008"/>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4211960" y="6237312"/>
            <a:ext cx="0" cy="72008"/>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236296" y="6237312"/>
            <a:ext cx="0" cy="72008"/>
          </a:xfrm>
          <a:prstGeom prst="line">
            <a:avLst/>
          </a:prstGeom>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09682CA9-F5EF-4059-96EF-B0993C91D025}"/>
              </a:ext>
            </a:extLst>
          </p:cNvPr>
          <p:cNvSpPr txBox="1"/>
          <p:nvPr/>
        </p:nvSpPr>
        <p:spPr>
          <a:xfrm>
            <a:off x="340208" y="1109211"/>
            <a:ext cx="8463584" cy="830997"/>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alibri"/>
                <a:ea typeface="+mn-ea"/>
                <a:cs typeface="+mn-cs"/>
              </a:rPr>
              <a:t>Women in Mwanza (n=1,021) experience high rates of intimate partner violence and other forms of abuse</a:t>
            </a:r>
          </a:p>
        </p:txBody>
      </p:sp>
    </p:spTree>
    <p:extLst>
      <p:ext uri="{BB962C8B-B14F-4D97-AF65-F5344CB8AC3E}">
        <p14:creationId xmlns:p14="http://schemas.microsoft.com/office/powerpoint/2010/main" val="85968114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92696"/>
            <a:ext cx="8496944" cy="1008112"/>
          </a:xfrm>
        </p:spPr>
        <p:txBody>
          <a:bodyPr>
            <a:noAutofit/>
          </a:bodyPr>
          <a:lstStyle/>
          <a:p>
            <a:r>
              <a:rPr lang="en-US" sz="3200" dirty="0">
                <a:solidFill>
                  <a:srgbClr val="EF5134"/>
                </a:solidFill>
                <a:latin typeface="+mn-lt"/>
              </a:rPr>
              <a:t>Overlap of different forms of violence and abuse</a:t>
            </a:r>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971600" y="1844824"/>
            <a:ext cx="6192688" cy="4176464"/>
          </a:xfrm>
          <a:prstGeom prst="rect">
            <a:avLst/>
          </a:prstGeom>
        </p:spPr>
      </p:pic>
      <p:sp>
        <p:nvSpPr>
          <p:cNvPr id="5" name="TextBox 4"/>
          <p:cNvSpPr txBox="1"/>
          <p:nvPr/>
        </p:nvSpPr>
        <p:spPr>
          <a:xfrm>
            <a:off x="467544" y="6027003"/>
            <a:ext cx="8208912" cy="830997"/>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Only 27% </a:t>
            </a:r>
            <a:r>
              <a:rPr kumimoji="0" lang="en-US" sz="2400" b="0" i="0" u="none" strike="noStrike" kern="1200" cap="none" spc="0" normalizeH="0" baseline="0" noProof="0" dirty="0">
                <a:ln>
                  <a:noFill/>
                </a:ln>
                <a:solidFill>
                  <a:prstClr val="black"/>
                </a:solidFill>
                <a:effectLst/>
                <a:uLnTx/>
                <a:uFillTx/>
                <a:latin typeface="Calibri"/>
                <a:ea typeface="+mn-ea"/>
                <a:cs typeface="+mn-cs"/>
              </a:rPr>
              <a:t>of women did not report experiencing any form of violence or abuse in the past 12 months</a:t>
            </a:r>
          </a:p>
        </p:txBody>
      </p:sp>
    </p:spTree>
    <p:extLst>
      <p:ext uri="{BB962C8B-B14F-4D97-AF65-F5344CB8AC3E}">
        <p14:creationId xmlns:p14="http://schemas.microsoft.com/office/powerpoint/2010/main" val="422197424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2498" y="620688"/>
            <a:ext cx="8703998" cy="1008112"/>
          </a:xfrm>
        </p:spPr>
        <p:txBody>
          <a:bodyPr>
            <a:noAutofit/>
          </a:bodyPr>
          <a:lstStyle/>
          <a:p>
            <a:r>
              <a:rPr lang="en-US" sz="3600" dirty="0">
                <a:solidFill>
                  <a:srgbClr val="F05134"/>
                </a:solidFill>
                <a:latin typeface="+mn-lt"/>
              </a:rPr>
              <a:t>Factors associated with violence and abuse</a:t>
            </a:r>
          </a:p>
        </p:txBody>
      </p:sp>
      <p:sp>
        <p:nvSpPr>
          <p:cNvPr id="3" name="Content Placeholder 2"/>
          <p:cNvSpPr>
            <a:spLocks noGrp="1"/>
          </p:cNvSpPr>
          <p:nvPr>
            <p:ph idx="1"/>
          </p:nvPr>
        </p:nvSpPr>
        <p:spPr>
          <a:xfrm>
            <a:off x="436024" y="1700808"/>
            <a:ext cx="8271951" cy="4176464"/>
          </a:xfrm>
        </p:spPr>
        <p:txBody>
          <a:bodyPr>
            <a:normAutofit/>
          </a:bodyPr>
          <a:lstStyle/>
          <a:p>
            <a:pPr marL="457200" indent="-457200">
              <a:buFont typeface="Arial" charset="0"/>
              <a:buChar char="•"/>
            </a:pPr>
            <a:r>
              <a:rPr lang="en-GB" dirty="0"/>
              <a:t>High prevalence of violence and to some extent controlling behaviour was found among: </a:t>
            </a:r>
          </a:p>
          <a:p>
            <a:pPr marL="1200150" lvl="1" indent="-457200">
              <a:buFont typeface="Arial" charset="0"/>
              <a:buChar char="•"/>
            </a:pPr>
            <a:r>
              <a:rPr lang="en-GB" dirty="0"/>
              <a:t>Young women</a:t>
            </a:r>
          </a:p>
          <a:p>
            <a:pPr marL="1200150" lvl="1" indent="-457200">
              <a:buFont typeface="Arial" charset="0"/>
              <a:buChar char="•"/>
            </a:pPr>
            <a:r>
              <a:rPr lang="en-GB" dirty="0"/>
              <a:t>Women with less education</a:t>
            </a:r>
          </a:p>
          <a:p>
            <a:pPr marL="1200150" lvl="1" indent="-457200">
              <a:buFont typeface="Arial" charset="0"/>
              <a:buChar char="•"/>
            </a:pPr>
            <a:r>
              <a:rPr lang="en-GB" dirty="0"/>
              <a:t>Women having a young male partner </a:t>
            </a:r>
          </a:p>
          <a:p>
            <a:endParaRPr lang="en-GB" dirty="0"/>
          </a:p>
          <a:p>
            <a:pPr marL="457200" indent="-457200">
              <a:buFont typeface="Arial" charset="0"/>
              <a:buChar char="•"/>
            </a:pPr>
            <a:r>
              <a:rPr lang="en-GB" dirty="0"/>
              <a:t>Violence and abuse were associated with increased reporting of symptoms of poor mental health</a:t>
            </a:r>
            <a:endParaRPr lang="en-US" dirty="0"/>
          </a:p>
        </p:txBody>
      </p:sp>
    </p:spTree>
    <p:extLst>
      <p:ext uri="{BB962C8B-B14F-4D97-AF65-F5344CB8AC3E}">
        <p14:creationId xmlns:p14="http://schemas.microsoft.com/office/powerpoint/2010/main" val="262392123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2550" y="368660"/>
            <a:ext cx="6372200" cy="1008112"/>
          </a:xfrm>
        </p:spPr>
        <p:txBody>
          <a:bodyPr>
            <a:normAutofit/>
          </a:bodyPr>
          <a:lstStyle/>
          <a:p>
            <a:r>
              <a:rPr lang="en-US" sz="4000" dirty="0">
                <a:solidFill>
                  <a:srgbClr val="F05134"/>
                </a:solidFill>
                <a:latin typeface="+mn-lt"/>
              </a:rPr>
              <a:t>MAISHA intervention</a:t>
            </a:r>
          </a:p>
        </p:txBody>
      </p:sp>
      <p:sp>
        <p:nvSpPr>
          <p:cNvPr id="3" name="Content Placeholder 2"/>
          <p:cNvSpPr>
            <a:spLocks noGrp="1"/>
          </p:cNvSpPr>
          <p:nvPr>
            <p:ph idx="1"/>
          </p:nvPr>
        </p:nvSpPr>
        <p:spPr>
          <a:xfrm>
            <a:off x="611559" y="1196752"/>
            <a:ext cx="8271951" cy="4176464"/>
          </a:xfrm>
        </p:spPr>
        <p:txBody>
          <a:bodyPr>
            <a:normAutofit/>
          </a:bodyPr>
          <a:lstStyle/>
          <a:p>
            <a:pPr marL="457200" indent="-457200">
              <a:buFont typeface="Arial" charset="0"/>
              <a:buChar char="•"/>
            </a:pPr>
            <a:r>
              <a:rPr lang="en-GB" dirty="0"/>
              <a:t>We recruited 66 microfinance groups, 33 (n=544 women) were allocated to intervention and 33 groups (n=505 women) to control</a:t>
            </a:r>
          </a:p>
          <a:p>
            <a:pPr marL="457200" indent="-457200">
              <a:buFont typeface="Arial" charset="0"/>
              <a:buChar char="•"/>
            </a:pPr>
            <a:r>
              <a:rPr lang="en-US" dirty="0"/>
              <a:t>The intervention comprised of 10 sessions given</a:t>
            </a:r>
          </a:p>
          <a:p>
            <a:r>
              <a:rPr lang="en-US" dirty="0"/>
              <a:t>       over 20 weeks</a:t>
            </a:r>
          </a:p>
          <a:p>
            <a:pPr marL="457200" indent="-457200">
              <a:buFont typeface="Arial" charset="0"/>
              <a:buChar char="•"/>
            </a:pPr>
            <a:r>
              <a:rPr lang="en-US" dirty="0"/>
              <a:t>Participatory and reflective, encompassing:</a:t>
            </a:r>
          </a:p>
          <a:p>
            <a:pPr marL="1200150" lvl="1" indent="-457200">
              <a:buFont typeface="Wingdings" charset="2"/>
              <a:buChar char="v"/>
            </a:pPr>
            <a:r>
              <a:rPr lang="en-US" dirty="0"/>
              <a:t>Gender and gender inequalities </a:t>
            </a:r>
          </a:p>
          <a:p>
            <a:pPr marL="1200150" lvl="1" indent="-457200">
              <a:buFont typeface="Wingdings" charset="2"/>
              <a:buChar char="v"/>
            </a:pPr>
            <a:r>
              <a:rPr lang="en-US" dirty="0"/>
              <a:t>Healthy and unhealthy relationships</a:t>
            </a:r>
          </a:p>
          <a:p>
            <a:pPr marL="1200150" lvl="1" indent="-457200">
              <a:buFont typeface="Wingdings" charset="2"/>
              <a:buChar char="v"/>
            </a:pPr>
            <a:r>
              <a:rPr lang="en-US" dirty="0"/>
              <a:t>Effective communication</a:t>
            </a:r>
          </a:p>
          <a:p>
            <a:pPr marL="1200150" lvl="1" indent="-457200">
              <a:buFont typeface="Wingdings" charset="2"/>
              <a:buChar char="v"/>
            </a:pPr>
            <a:r>
              <a:rPr lang="en-US" dirty="0"/>
              <a:t>Power and control in relationships</a:t>
            </a:r>
          </a:p>
          <a:p>
            <a:pPr marL="1200150" lvl="1" indent="-457200">
              <a:buFont typeface="Wingdings" charset="2"/>
              <a:buChar char="v"/>
            </a:pPr>
            <a:r>
              <a:rPr lang="en-US" dirty="0"/>
              <a:t>Conflict resolution</a:t>
            </a:r>
          </a:p>
          <a:p>
            <a:pPr marL="1200150" lvl="1" indent="-457200">
              <a:buFont typeface="Wingdings" charset="2"/>
              <a:buChar char="v"/>
            </a:pPr>
            <a:r>
              <a:rPr lang="en-US" dirty="0"/>
              <a:t>Setting personal boundaries</a:t>
            </a:r>
          </a:p>
          <a:p>
            <a:pPr marL="457200" indent="-457200">
              <a:buFont typeface="Arial" charset="0"/>
              <a:buChar char="•"/>
            </a:pPr>
            <a:endParaRPr lang="en-US" dirty="0"/>
          </a:p>
        </p:txBody>
      </p:sp>
      <p:pic>
        <p:nvPicPr>
          <p:cNvPr id="4" name="Picture 3"/>
          <p:cNvPicPr>
            <a:picLocks noChangeAspect="1"/>
          </p:cNvPicPr>
          <p:nvPr/>
        </p:nvPicPr>
        <p:blipFill>
          <a:blip r:embed="rId2"/>
          <a:stretch>
            <a:fillRect/>
          </a:stretch>
        </p:blipFill>
        <p:spPr>
          <a:xfrm>
            <a:off x="7020272" y="2564904"/>
            <a:ext cx="1716148" cy="2520280"/>
          </a:xfrm>
          <a:prstGeom prst="rect">
            <a:avLst/>
          </a:prstGeom>
        </p:spPr>
      </p:pic>
      <p:sp>
        <p:nvSpPr>
          <p:cNvPr id="5" name="TextBox 4"/>
          <p:cNvSpPr txBox="1"/>
          <p:nvPr/>
        </p:nvSpPr>
        <p:spPr>
          <a:xfrm>
            <a:off x="4139952" y="5589240"/>
            <a:ext cx="4743559" cy="830997"/>
          </a:xfrm>
          <a:prstGeom prst="rect">
            <a:avLst/>
          </a:prstGeom>
          <a:noFill/>
        </p:spPr>
        <p:txBody>
          <a:bodyPr wrap="square" rtlCol="0">
            <a:spAutoFit/>
          </a:bodyPr>
          <a:lstStyle/>
          <a:p>
            <a:r>
              <a:rPr lang="en-US" sz="2400" dirty="0"/>
              <a:t>Sessions were delivered by trained facilitators</a:t>
            </a:r>
          </a:p>
        </p:txBody>
      </p:sp>
      <p:pic>
        <p:nvPicPr>
          <p:cNvPr id="6" name="Pictur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3740" y="5085184"/>
            <a:ext cx="3510187" cy="1772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919391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548680"/>
            <a:ext cx="8280920" cy="1008112"/>
          </a:xfrm>
        </p:spPr>
        <p:txBody>
          <a:bodyPr>
            <a:normAutofit/>
          </a:bodyPr>
          <a:lstStyle/>
          <a:p>
            <a:r>
              <a:rPr lang="en-US" sz="4000" dirty="0">
                <a:solidFill>
                  <a:srgbClr val="F05134"/>
                </a:solidFill>
                <a:latin typeface="+mn-lt"/>
              </a:rPr>
              <a:t>Conclusions</a:t>
            </a:r>
          </a:p>
        </p:txBody>
      </p:sp>
      <p:sp>
        <p:nvSpPr>
          <p:cNvPr id="3" name="Content Placeholder 2"/>
          <p:cNvSpPr>
            <a:spLocks noGrp="1"/>
          </p:cNvSpPr>
          <p:nvPr>
            <p:ph idx="1"/>
          </p:nvPr>
        </p:nvSpPr>
        <p:spPr>
          <a:xfrm>
            <a:off x="539552" y="1478215"/>
            <a:ext cx="8373616" cy="4824536"/>
          </a:xfrm>
        </p:spPr>
        <p:txBody>
          <a:bodyPr>
            <a:normAutofit/>
          </a:bodyPr>
          <a:lstStyle/>
          <a:p>
            <a:pPr marL="457200" indent="-457200">
              <a:buFont typeface="Arial" charset="0"/>
              <a:buChar char="•"/>
            </a:pPr>
            <a:r>
              <a:rPr lang="en-GB" dirty="0"/>
              <a:t>The high prevalence of violence and abuses underline the urgent need for developing and testing appropriate interventions to tackle both violence and abusive behaviours among intimate partners</a:t>
            </a:r>
          </a:p>
          <a:p>
            <a:pPr marL="457200" indent="-457200">
              <a:buFont typeface="Arial" charset="0"/>
              <a:buChar char="•"/>
            </a:pPr>
            <a:endParaRPr lang="en-GB" dirty="0"/>
          </a:p>
          <a:p>
            <a:pPr marL="457200" indent="-457200">
              <a:buFont typeface="Arial" charset="0"/>
              <a:buChar char="•"/>
            </a:pPr>
            <a:r>
              <a:rPr lang="en-GB" dirty="0"/>
              <a:t>Findings from this important trial will help to determine if the MAISHA intervention will help to reduce violence and abuse in settings like Tanzania</a:t>
            </a:r>
          </a:p>
          <a:p>
            <a:endParaRPr lang="en-GB" dirty="0"/>
          </a:p>
          <a:p>
            <a:pPr marL="457200" indent="-457200">
              <a:buFont typeface="Arial" charset="0"/>
              <a:buChar char="•"/>
            </a:pPr>
            <a:r>
              <a:rPr lang="en-GB" dirty="0"/>
              <a:t>This study shows that it is feasible to implement interventions to address violence and abusive behaviours in existing women’s networks such as microfinance groups</a:t>
            </a:r>
          </a:p>
        </p:txBody>
      </p:sp>
    </p:spTree>
    <p:extLst>
      <p:ext uri="{BB962C8B-B14F-4D97-AF65-F5344CB8AC3E}">
        <p14:creationId xmlns:p14="http://schemas.microsoft.com/office/powerpoint/2010/main" val="34581743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5556" y="548680"/>
            <a:ext cx="8280920" cy="1008112"/>
          </a:xfrm>
        </p:spPr>
        <p:txBody>
          <a:bodyPr>
            <a:normAutofit/>
          </a:bodyPr>
          <a:lstStyle/>
          <a:p>
            <a:r>
              <a:rPr lang="en-US" sz="4000" dirty="0">
                <a:solidFill>
                  <a:srgbClr val="F05134"/>
                </a:solidFill>
                <a:latin typeface="+mn-lt"/>
              </a:rPr>
              <a:t>What’s next…?</a:t>
            </a:r>
          </a:p>
        </p:txBody>
      </p:sp>
      <p:sp>
        <p:nvSpPr>
          <p:cNvPr id="3" name="Content Placeholder 2"/>
          <p:cNvSpPr>
            <a:spLocks noGrp="1"/>
          </p:cNvSpPr>
          <p:nvPr>
            <p:ph idx="1"/>
          </p:nvPr>
        </p:nvSpPr>
        <p:spPr>
          <a:xfrm>
            <a:off x="467544" y="1844824"/>
            <a:ext cx="8496944" cy="4680520"/>
          </a:xfrm>
        </p:spPr>
        <p:txBody>
          <a:bodyPr>
            <a:normAutofit/>
          </a:bodyPr>
          <a:lstStyle/>
          <a:p>
            <a:r>
              <a:rPr lang="en-US" dirty="0"/>
              <a:t>Presentation of the MAISHA trial results at AIDS 2018:</a:t>
            </a:r>
          </a:p>
          <a:p>
            <a:pPr algn="ctr"/>
            <a:r>
              <a:rPr lang="en-US" b="1" dirty="0">
                <a:solidFill>
                  <a:srgbClr val="FF0000"/>
                </a:solidFill>
              </a:rPr>
              <a:t>Confronting violence against women</a:t>
            </a:r>
          </a:p>
          <a:p>
            <a:pPr algn="ctr"/>
            <a:r>
              <a:rPr lang="en-US" dirty="0"/>
              <a:t>Thursday 26 July at 14.30</a:t>
            </a:r>
          </a:p>
          <a:p>
            <a:endParaRPr lang="en-US" dirty="0"/>
          </a:p>
          <a:p>
            <a:r>
              <a:rPr lang="en-US" b="1" dirty="0">
                <a:solidFill>
                  <a:srgbClr val="FF0000"/>
                </a:solidFill>
              </a:rPr>
              <a:t>Ongoing work:</a:t>
            </a:r>
          </a:p>
          <a:p>
            <a:pPr marL="457200" indent="-457200">
              <a:buFont typeface="Arial" charset="0"/>
              <a:buChar char="•"/>
            </a:pPr>
            <a:r>
              <a:rPr lang="en-US" dirty="0"/>
              <a:t>What is the impact of the MAISHA intervention on women not receiving microfinance?</a:t>
            </a:r>
          </a:p>
          <a:p>
            <a:pPr marL="457200" indent="-457200">
              <a:buFont typeface="Arial" charset="0"/>
              <a:buChar char="•"/>
            </a:pPr>
            <a:r>
              <a:rPr lang="en-US" dirty="0"/>
              <a:t>What are the similarities and differences between men and women towards violence? </a:t>
            </a:r>
          </a:p>
          <a:p>
            <a:pPr marL="457200" indent="-457200">
              <a:buFont typeface="Arial" charset="0"/>
              <a:buChar char="•"/>
            </a:pPr>
            <a:r>
              <a:rPr lang="en-US" dirty="0"/>
              <a:t>What are the drivers of violence perpetration?</a:t>
            </a:r>
          </a:p>
          <a:p>
            <a:pPr marL="457200" indent="-457200">
              <a:buFont typeface="Arial" charset="0"/>
              <a:buChar char="•"/>
            </a:pPr>
            <a:r>
              <a:rPr lang="en-US" dirty="0"/>
              <a:t>How do we engage men in violence prevention research?</a:t>
            </a:r>
          </a:p>
          <a:p>
            <a:endParaRPr lang="en-US" dirty="0"/>
          </a:p>
          <a:p>
            <a:endParaRPr lang="en-US" dirty="0"/>
          </a:p>
        </p:txBody>
      </p:sp>
    </p:spTree>
    <p:extLst>
      <p:ext uri="{BB962C8B-B14F-4D97-AF65-F5344CB8AC3E}">
        <p14:creationId xmlns:p14="http://schemas.microsoft.com/office/powerpoint/2010/main" val="284703465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1340768"/>
            <a:ext cx="8160858" cy="1470025"/>
          </a:xfrm>
        </p:spPr>
        <p:txBody>
          <a:bodyPr>
            <a:noAutofit/>
          </a:bodyPr>
          <a:lstStyle/>
          <a:p>
            <a:r>
              <a:rPr lang="en-GB" sz="4000" b="1" dirty="0">
                <a:solidFill>
                  <a:srgbClr val="EF5134"/>
                </a:solidFill>
                <a:latin typeface="+mn-lt"/>
              </a:rPr>
              <a:t>STRIVE: </a:t>
            </a:r>
            <a:br>
              <a:rPr lang="en-GB" sz="4000" b="1" dirty="0">
                <a:solidFill>
                  <a:srgbClr val="EF5134"/>
                </a:solidFill>
                <a:latin typeface="+mn-lt"/>
              </a:rPr>
            </a:br>
            <a:r>
              <a:rPr lang="en-GB" sz="4000" b="1" dirty="0">
                <a:solidFill>
                  <a:srgbClr val="EF5134"/>
                </a:solidFill>
                <a:latin typeface="+mn-lt"/>
              </a:rPr>
              <a:t>Tackling the structural drivers of HIV</a:t>
            </a:r>
          </a:p>
        </p:txBody>
      </p:sp>
      <p:sp>
        <p:nvSpPr>
          <p:cNvPr id="8" name="Subtitle 7">
            <a:extLst>
              <a:ext uri="{FF2B5EF4-FFF2-40B4-BE49-F238E27FC236}">
                <a16:creationId xmlns:a16="http://schemas.microsoft.com/office/drawing/2014/main" id="{5EE37887-D28E-3145-99AB-45A8A5EBD6B6}"/>
              </a:ext>
            </a:extLst>
          </p:cNvPr>
          <p:cNvSpPr>
            <a:spLocks noGrp="1"/>
          </p:cNvSpPr>
          <p:nvPr>
            <p:ph type="subTitle" idx="1"/>
          </p:nvPr>
        </p:nvSpPr>
        <p:spPr>
          <a:xfrm>
            <a:off x="899592" y="2924944"/>
            <a:ext cx="7416824" cy="1752600"/>
          </a:xfrm>
        </p:spPr>
        <p:txBody>
          <a:bodyPr>
            <a:normAutofit/>
          </a:bodyPr>
          <a:lstStyle/>
          <a:p>
            <a:r>
              <a:rPr lang="en-US" dirty="0"/>
              <a:t>AIDS 2018</a:t>
            </a:r>
          </a:p>
          <a:p>
            <a:r>
              <a:rPr lang="en-US" dirty="0"/>
              <a:t>Pre-conference meeting 21</a:t>
            </a:r>
            <a:r>
              <a:rPr lang="en-US" baseline="30000" dirty="0"/>
              <a:t>st</a:t>
            </a:r>
            <a:r>
              <a:rPr lang="en-US" dirty="0"/>
              <a:t> July 2018</a:t>
            </a:r>
          </a:p>
          <a:p>
            <a:r>
              <a:rPr lang="en-US" dirty="0"/>
              <a:t>Co-hosted by STRIVE, DFID, UNAIDS, UNDP, SAT</a:t>
            </a:r>
          </a:p>
        </p:txBody>
      </p:sp>
    </p:spTree>
    <p:extLst>
      <p:ext uri="{BB962C8B-B14F-4D97-AF65-F5344CB8AC3E}">
        <p14:creationId xmlns:p14="http://schemas.microsoft.com/office/powerpoint/2010/main" val="331791642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17BCF-73BB-4A46-91AE-9C35FA130B01}"/>
              </a:ext>
            </a:extLst>
          </p:cNvPr>
          <p:cNvSpPr>
            <a:spLocks noGrp="1"/>
          </p:cNvSpPr>
          <p:nvPr>
            <p:ph type="title"/>
          </p:nvPr>
        </p:nvSpPr>
        <p:spPr>
          <a:xfrm>
            <a:off x="863080" y="185317"/>
            <a:ext cx="8280920" cy="1008112"/>
          </a:xfrm>
        </p:spPr>
        <p:txBody>
          <a:bodyPr/>
          <a:lstStyle/>
          <a:p>
            <a:r>
              <a:rPr lang="en-US" b="1" dirty="0">
                <a:solidFill>
                  <a:srgbClr val="EF5134"/>
                </a:solidFill>
              </a:rPr>
              <a:t>Poll everywhere</a:t>
            </a:r>
          </a:p>
        </p:txBody>
      </p:sp>
      <p:sp>
        <p:nvSpPr>
          <p:cNvPr id="3" name="Content Placeholder 2">
            <a:extLst>
              <a:ext uri="{FF2B5EF4-FFF2-40B4-BE49-F238E27FC236}">
                <a16:creationId xmlns:a16="http://schemas.microsoft.com/office/drawing/2014/main" id="{B34BE228-91F4-CA4A-877C-B8CDA21F3062}"/>
              </a:ext>
            </a:extLst>
          </p:cNvPr>
          <p:cNvSpPr>
            <a:spLocks noGrp="1"/>
          </p:cNvSpPr>
          <p:nvPr>
            <p:ph idx="1"/>
          </p:nvPr>
        </p:nvSpPr>
        <p:spPr>
          <a:xfrm>
            <a:off x="467544" y="2852936"/>
            <a:ext cx="8229600" cy="3816424"/>
          </a:xfrm>
        </p:spPr>
        <p:txBody>
          <a:bodyPr>
            <a:normAutofit/>
          </a:bodyPr>
          <a:lstStyle/>
          <a:p>
            <a:pPr marL="385763" indent="-385763">
              <a:buFont typeface="+mj-lt"/>
              <a:buAutoNum type="arabicPeriod"/>
            </a:pPr>
            <a:r>
              <a:rPr lang="en-US" dirty="0"/>
              <a:t>Go to </a:t>
            </a:r>
            <a:r>
              <a:rPr lang="en-US" b="1" dirty="0" err="1"/>
              <a:t>pollev.com</a:t>
            </a:r>
            <a:r>
              <a:rPr lang="en-US" b="1" dirty="0"/>
              <a:t>/strive</a:t>
            </a:r>
            <a:endParaRPr lang="en-US" dirty="0"/>
          </a:p>
          <a:p>
            <a:pPr marL="385763" indent="-385763">
              <a:buFont typeface="+mj-lt"/>
              <a:buAutoNum type="arabicPeriod" startAt="2"/>
            </a:pPr>
            <a:r>
              <a:rPr lang="en-US" dirty="0"/>
              <a:t>Enter a response</a:t>
            </a:r>
          </a:p>
          <a:p>
            <a:pPr marL="385763" indent="-385763">
              <a:buFont typeface="+mj-lt"/>
              <a:buAutoNum type="arabicPeriod" startAt="2"/>
            </a:pPr>
            <a:endParaRPr lang="en-US" dirty="0"/>
          </a:p>
          <a:p>
            <a:endParaRPr lang="en-US" dirty="0"/>
          </a:p>
          <a:p>
            <a:pPr marL="385763" indent="-385763">
              <a:buFont typeface="+mj-lt"/>
              <a:buAutoNum type="arabicPeriod" startAt="3"/>
            </a:pPr>
            <a:r>
              <a:rPr lang="en-US" dirty="0"/>
              <a:t>Click the up arrow beside responses you agree with</a:t>
            </a:r>
          </a:p>
        </p:txBody>
      </p:sp>
      <p:pic>
        <p:nvPicPr>
          <p:cNvPr id="4" name="Picture 3" descr="Image result for poll everywhere">
            <a:extLst>
              <a:ext uri="{FF2B5EF4-FFF2-40B4-BE49-F238E27FC236}">
                <a16:creationId xmlns:a16="http://schemas.microsoft.com/office/drawing/2014/main" id="{4450B706-9D67-8545-ADF9-279B1052A27A}"/>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7826066" y="246040"/>
            <a:ext cx="1067254" cy="1067254"/>
          </a:xfrm>
          <a:prstGeom prst="rect">
            <a:avLst/>
          </a:prstGeom>
          <a:noFill/>
          <a:ln>
            <a:noFill/>
          </a:ln>
        </p:spPr>
      </p:pic>
      <p:pic>
        <p:nvPicPr>
          <p:cNvPr id="6" name="Picture 5">
            <a:extLst>
              <a:ext uri="{FF2B5EF4-FFF2-40B4-BE49-F238E27FC236}">
                <a16:creationId xmlns:a16="http://schemas.microsoft.com/office/drawing/2014/main" id="{CB12EA7D-C9C1-EA47-A378-0E2A49CA14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06563" y="5472880"/>
            <a:ext cx="720189" cy="727250"/>
          </a:xfrm>
          <a:prstGeom prst="rect">
            <a:avLst/>
          </a:prstGeom>
        </p:spPr>
      </p:pic>
      <p:pic>
        <p:nvPicPr>
          <p:cNvPr id="8" name="Picture 7">
            <a:extLst>
              <a:ext uri="{FF2B5EF4-FFF2-40B4-BE49-F238E27FC236}">
                <a16:creationId xmlns:a16="http://schemas.microsoft.com/office/drawing/2014/main" id="{A996D818-5174-6E43-8AEB-D8F75831E68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3583" y="3837276"/>
            <a:ext cx="5653561" cy="1014889"/>
          </a:xfrm>
          <a:prstGeom prst="rect">
            <a:avLst/>
          </a:prstGeom>
        </p:spPr>
      </p:pic>
      <p:sp>
        <p:nvSpPr>
          <p:cNvPr id="5" name="TextBox 4">
            <a:extLst>
              <a:ext uri="{FF2B5EF4-FFF2-40B4-BE49-F238E27FC236}">
                <a16:creationId xmlns:a16="http://schemas.microsoft.com/office/drawing/2014/main" id="{0397943D-FF40-1E43-BA1E-0F97CFECEF6F}"/>
              </a:ext>
            </a:extLst>
          </p:cNvPr>
          <p:cNvSpPr txBox="1"/>
          <p:nvPr/>
        </p:nvSpPr>
        <p:spPr>
          <a:xfrm>
            <a:off x="735231" y="1050753"/>
            <a:ext cx="7272808" cy="175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E74E0F"/>
                </a:solidFill>
                <a:effectLst/>
                <a:uLnTx/>
                <a:uFillTx/>
                <a:latin typeface="Calibri"/>
                <a:ea typeface="+mn-ea"/>
                <a:cs typeface="+mn-cs"/>
              </a:rPr>
              <a:t>During the STRIVE preconference session we will be asking for your help to develop recommendations for the future.</a:t>
            </a:r>
            <a:br>
              <a:rPr kumimoji="0" lang="en-GB" sz="1800" b="0" i="0" u="none" strike="noStrike" kern="1200" cap="none" spc="0" normalizeH="0" baseline="0" noProof="0" dirty="0">
                <a:ln>
                  <a:noFill/>
                </a:ln>
                <a:solidFill>
                  <a:srgbClr val="E74E0F"/>
                </a:solidFill>
                <a:effectLst/>
                <a:uLnTx/>
                <a:uFillTx/>
                <a:latin typeface="Calibri"/>
                <a:ea typeface="+mn-ea"/>
                <a:cs typeface="+mn-cs"/>
              </a:rPr>
            </a:br>
            <a:r>
              <a:rPr kumimoji="0" lang="en-GB" sz="1800" b="0" i="0" u="none" strike="noStrike" kern="1200" cap="none" spc="0" normalizeH="0" baseline="0" noProof="0" dirty="0">
                <a:ln>
                  <a:noFill/>
                </a:ln>
                <a:solidFill>
                  <a:srgbClr val="E74E0F"/>
                </a:solidFill>
                <a:effectLst/>
                <a:uLnTx/>
                <a:uFillTx/>
                <a:latin typeface="Calibri"/>
                <a:ea typeface="+mn-ea"/>
                <a:cs typeface="+mn-cs"/>
              </a:rPr>
              <a:t>Please access the website below and share your thoughts.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E74E0F"/>
                </a:solidFill>
                <a:effectLst/>
                <a:uLnTx/>
                <a:uFillTx/>
                <a:latin typeface="Calibri"/>
                <a:ea typeface="+mn-ea"/>
                <a:cs typeface="+mn-cs"/>
              </a:rPr>
              <a:t>If you see another person’s suggestion that you agree with you can also hit the arrow next to it, to raise it in the ranks.</a:t>
            </a:r>
          </a:p>
          <a:p>
            <a:pPr lvl="0" algn="ctr">
              <a:defRPr/>
            </a:pPr>
            <a:r>
              <a:rPr lang="en-GB" dirty="0">
                <a:solidFill>
                  <a:srgbClr val="E74E0F"/>
                </a:solidFill>
              </a:rPr>
              <a:t>Please start by responding to question 1 </a:t>
            </a:r>
            <a:endParaRPr lang="en-US" dirty="0">
              <a:solidFill>
                <a:prstClr val="black"/>
              </a:solidFill>
            </a:endParaRPr>
          </a:p>
        </p:txBody>
      </p:sp>
    </p:spTree>
    <p:extLst>
      <p:ext uri="{BB962C8B-B14F-4D97-AF65-F5344CB8AC3E}">
        <p14:creationId xmlns:p14="http://schemas.microsoft.com/office/powerpoint/2010/main" val="41587878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1001996" y="950876"/>
            <a:ext cx="8493120" cy="6886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msgothic" charset="-128"/>
                <a:cs typeface="msgothic" charset="-128"/>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msgothic" charset="-128"/>
                <a:cs typeface="msgothic" charset="-128"/>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msgothic" charset="-128"/>
                <a:cs typeface="msgothic" charset="-128"/>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msgothic" charset="-128"/>
                <a:cs typeface="msgothic" charset="-128"/>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msgothic" charset="-128"/>
                <a:cs typeface="msgothic" charset="-128"/>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msgothic" charset="-128"/>
                <a:cs typeface="msgothic" charset="-128"/>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msgothic" charset="-128"/>
                <a:cs typeface="msgothic" charset="-128"/>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msgothic" charset="-128"/>
                <a:cs typeface="msgothic" charset="-128"/>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msgothic" charset="-128"/>
                <a:cs typeface="msgothic" charset="-128"/>
              </a:defRPr>
            </a:lvl9pPr>
          </a:lstStyle>
          <a:p>
            <a:pPr algn="ctr" eaLnBrk="1">
              <a:lnSpc>
                <a:spcPct val="93000"/>
              </a:lnSpc>
              <a:buClr>
                <a:srgbClr val="000000"/>
              </a:buClr>
              <a:buSzPct val="45000"/>
              <a:buFont typeface="Wingdings" charset="2"/>
              <a:buNone/>
              <a:defRPr/>
            </a:pPr>
            <a:r>
              <a:rPr lang="en-GB" altLang="x-none" b="1" dirty="0">
                <a:solidFill>
                  <a:srgbClr val="EF5134"/>
                </a:solidFill>
                <a:latin typeface="Arial" charset="0"/>
              </a:rPr>
              <a:t>UNAIDS targets for 2020 compared with</a:t>
            </a:r>
          </a:p>
          <a:p>
            <a:pPr algn="ctr" eaLnBrk="1">
              <a:lnSpc>
                <a:spcPct val="93000"/>
              </a:lnSpc>
              <a:buClr>
                <a:srgbClr val="000000"/>
              </a:buClr>
              <a:buSzPct val="45000"/>
              <a:buFont typeface="Wingdings" charset="2"/>
              <a:buNone/>
              <a:defRPr/>
            </a:pPr>
            <a:r>
              <a:rPr lang="en-GB" altLang="x-none" b="1" dirty="0">
                <a:solidFill>
                  <a:srgbClr val="EF5134"/>
                </a:solidFill>
                <a:latin typeface="Arial" charset="0"/>
              </a:rPr>
              <a:t>global estimates for 2014/15</a:t>
            </a:r>
            <a:r>
              <a:rPr lang="en-GB" altLang="x-none" sz="2000" b="1" dirty="0">
                <a:solidFill>
                  <a:srgbClr val="EF5134"/>
                </a:solidFill>
                <a:latin typeface="Arial" charset="0"/>
              </a:rPr>
              <a:t>.</a:t>
            </a:r>
          </a:p>
        </p:txBody>
      </p:sp>
      <p:pic>
        <p:nvPicPr>
          <p:cNvPr id="307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52197"/>
          <a:stretch/>
        </p:blipFill>
        <p:spPr bwMode="auto">
          <a:xfrm>
            <a:off x="1994217" y="1931566"/>
            <a:ext cx="5341823" cy="328794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3076" name="Text Box 4"/>
          <p:cNvSpPr txBox="1">
            <a:spLocks noChangeArrowheads="1"/>
          </p:cNvSpPr>
          <p:nvPr/>
        </p:nvSpPr>
        <p:spPr bwMode="auto">
          <a:xfrm>
            <a:off x="2295728" y="5330757"/>
            <a:ext cx="5040312" cy="1750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charset="0"/>
                <a:ea typeface="msgothic" charset="-128"/>
                <a:cs typeface="msgothic" charset="-128"/>
              </a:defRPr>
            </a:lvl1pPr>
            <a:lvl2pPr>
              <a:tabLst>
                <a:tab pos="723900" algn="l"/>
                <a:tab pos="1447800" algn="l"/>
                <a:tab pos="2171700" algn="l"/>
                <a:tab pos="2895600" algn="l"/>
                <a:tab pos="3619500" algn="l"/>
              </a:tabLst>
              <a:defRPr sz="2400">
                <a:solidFill>
                  <a:srgbClr val="000000"/>
                </a:solidFill>
                <a:latin typeface="Times New Roman" charset="0"/>
                <a:ea typeface="msgothic" charset="-128"/>
                <a:cs typeface="msgothic" charset="-128"/>
              </a:defRPr>
            </a:lvl2pPr>
            <a:lvl3pPr>
              <a:tabLst>
                <a:tab pos="723900" algn="l"/>
                <a:tab pos="1447800" algn="l"/>
                <a:tab pos="2171700" algn="l"/>
                <a:tab pos="2895600" algn="l"/>
                <a:tab pos="3619500" algn="l"/>
              </a:tabLst>
              <a:defRPr sz="2400">
                <a:solidFill>
                  <a:srgbClr val="000000"/>
                </a:solidFill>
                <a:latin typeface="Times New Roman" charset="0"/>
                <a:ea typeface="msgothic" charset="-128"/>
                <a:cs typeface="msgothic" charset="-128"/>
              </a:defRPr>
            </a:lvl3pPr>
            <a:lvl4pPr>
              <a:tabLst>
                <a:tab pos="723900" algn="l"/>
                <a:tab pos="1447800" algn="l"/>
                <a:tab pos="2171700" algn="l"/>
                <a:tab pos="2895600" algn="l"/>
                <a:tab pos="3619500" algn="l"/>
              </a:tabLst>
              <a:defRPr sz="2400">
                <a:solidFill>
                  <a:srgbClr val="000000"/>
                </a:solidFill>
                <a:latin typeface="Times New Roman" charset="0"/>
                <a:ea typeface="msgothic" charset="-128"/>
                <a:cs typeface="msgothic" charset="-128"/>
              </a:defRPr>
            </a:lvl4pPr>
            <a:lvl5pPr>
              <a:tabLst>
                <a:tab pos="723900" algn="l"/>
                <a:tab pos="1447800" algn="l"/>
                <a:tab pos="2171700" algn="l"/>
                <a:tab pos="2895600" algn="l"/>
                <a:tab pos="3619500" algn="l"/>
              </a:tabLst>
              <a:defRPr sz="2400">
                <a:solidFill>
                  <a:srgbClr val="000000"/>
                </a:solidFill>
                <a:latin typeface="Times New Roman" charset="0"/>
                <a:ea typeface="msgothic" charset="-128"/>
                <a:cs typeface="msgothic" charset="-128"/>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charset="0"/>
                <a:ea typeface="msgothic" charset="-128"/>
                <a:cs typeface="msgothic" charset="-128"/>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charset="0"/>
                <a:ea typeface="msgothic" charset="-128"/>
                <a:cs typeface="msgothic" charset="-128"/>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charset="0"/>
                <a:ea typeface="msgothic" charset="-128"/>
                <a:cs typeface="msgothic" charset="-128"/>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charset="0"/>
                <a:ea typeface="msgothic" charset="-128"/>
                <a:cs typeface="msgothic" charset="-128"/>
              </a:defRPr>
            </a:lvl9pPr>
          </a:lstStyle>
          <a:p>
            <a:pPr eaLnBrk="1">
              <a:lnSpc>
                <a:spcPct val="93000"/>
              </a:lnSpc>
              <a:buClr>
                <a:srgbClr val="000000"/>
              </a:buClr>
              <a:buSzPct val="45000"/>
              <a:buFont typeface="Wingdings" charset="2"/>
              <a:buNone/>
              <a:defRPr/>
            </a:pPr>
            <a:r>
              <a:rPr lang="en-GB" altLang="x-none" sz="1600" b="1" dirty="0">
                <a:latin typeface="Arial" charset="0"/>
              </a:rPr>
              <a:t>Jacob Levi et al. BMJ Global Health 2016;1:e000010</a:t>
            </a:r>
          </a:p>
        </p:txBody>
      </p:sp>
      <p:sp>
        <p:nvSpPr>
          <p:cNvPr id="5" name="TextBox 4"/>
          <p:cNvSpPr txBox="1"/>
          <p:nvPr/>
        </p:nvSpPr>
        <p:spPr>
          <a:xfrm>
            <a:off x="4202350" y="2218226"/>
            <a:ext cx="2626468" cy="369332"/>
          </a:xfrm>
          <a:prstGeom prst="rect">
            <a:avLst/>
          </a:prstGeom>
          <a:solidFill>
            <a:schemeClr val="bg1"/>
          </a:solidFill>
        </p:spPr>
        <p:txBody>
          <a:bodyPr wrap="square" rtlCol="0">
            <a:spAutoFit/>
          </a:bodyPr>
          <a:lstStyle/>
          <a:p>
            <a:endParaRPr lang="en-US"/>
          </a:p>
        </p:txBody>
      </p:sp>
      <p:sp>
        <p:nvSpPr>
          <p:cNvPr id="2" name="TextBox 1"/>
          <p:cNvSpPr txBox="1"/>
          <p:nvPr/>
        </p:nvSpPr>
        <p:spPr>
          <a:xfrm>
            <a:off x="4031234" y="2317927"/>
            <a:ext cx="537221" cy="307777"/>
          </a:xfrm>
          <a:prstGeom prst="rect">
            <a:avLst/>
          </a:prstGeom>
          <a:noFill/>
        </p:spPr>
        <p:txBody>
          <a:bodyPr wrap="square" rtlCol="0">
            <a:spAutoFit/>
          </a:bodyPr>
          <a:lstStyle/>
          <a:p>
            <a:r>
              <a:rPr lang="en-US" sz="1400" b="1" dirty="0">
                <a:solidFill>
                  <a:schemeClr val="accent3"/>
                </a:solidFill>
              </a:rPr>
              <a:t>90%</a:t>
            </a:r>
          </a:p>
        </p:txBody>
      </p:sp>
      <p:sp>
        <p:nvSpPr>
          <p:cNvPr id="7" name="TextBox 6"/>
          <p:cNvSpPr txBox="1"/>
          <p:nvPr/>
        </p:nvSpPr>
        <p:spPr>
          <a:xfrm>
            <a:off x="5308248" y="2571843"/>
            <a:ext cx="518393" cy="307777"/>
          </a:xfrm>
          <a:prstGeom prst="rect">
            <a:avLst/>
          </a:prstGeom>
          <a:noFill/>
        </p:spPr>
        <p:txBody>
          <a:bodyPr wrap="square" rtlCol="0">
            <a:spAutoFit/>
          </a:bodyPr>
          <a:lstStyle/>
          <a:p>
            <a:r>
              <a:rPr lang="en-US" sz="1400" b="1" dirty="0">
                <a:solidFill>
                  <a:schemeClr val="accent3"/>
                </a:solidFill>
              </a:rPr>
              <a:t>81%</a:t>
            </a:r>
          </a:p>
        </p:txBody>
      </p:sp>
      <p:sp>
        <p:nvSpPr>
          <p:cNvPr id="8" name="TextBox 7"/>
          <p:cNvSpPr txBox="1"/>
          <p:nvPr/>
        </p:nvSpPr>
        <p:spPr>
          <a:xfrm>
            <a:off x="6513273" y="2747260"/>
            <a:ext cx="536113" cy="307777"/>
          </a:xfrm>
          <a:prstGeom prst="rect">
            <a:avLst/>
          </a:prstGeom>
          <a:noFill/>
        </p:spPr>
        <p:txBody>
          <a:bodyPr wrap="square" rtlCol="0">
            <a:spAutoFit/>
          </a:bodyPr>
          <a:lstStyle/>
          <a:p>
            <a:r>
              <a:rPr lang="en-US" sz="1400" b="1" dirty="0">
                <a:solidFill>
                  <a:schemeClr val="accent3"/>
                </a:solidFill>
              </a:rPr>
              <a:t>73%</a:t>
            </a:r>
          </a:p>
        </p:txBody>
      </p:sp>
    </p:spTree>
    <p:extLst>
      <p:ext uri="{BB962C8B-B14F-4D97-AF65-F5344CB8AC3E}">
        <p14:creationId xmlns:p14="http://schemas.microsoft.com/office/powerpoint/2010/main" val="126653541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5"/>
          <p:cNvSpPr>
            <a:spLocks noChangeArrowheads="1"/>
          </p:cNvSpPr>
          <p:nvPr/>
        </p:nvSpPr>
        <p:spPr bwMode="gray">
          <a:xfrm>
            <a:off x="1119585" y="3199693"/>
            <a:ext cx="2227363" cy="2700204"/>
          </a:xfrm>
          <a:prstGeom prst="rect">
            <a:avLst/>
          </a:prstGeom>
          <a:solidFill>
            <a:srgbClr val="FFFFFF"/>
          </a:solidFill>
          <a:ln w="6350">
            <a:solidFill>
              <a:schemeClr val="bg1">
                <a:lumMod val="65000"/>
              </a:schemeClr>
            </a:solidFill>
            <a:miter lim="800000"/>
            <a:headEnd/>
            <a:tailEnd/>
          </a:ln>
          <a:effectLst/>
        </p:spPr>
        <p:txBody>
          <a:bodyPr lIns="69017" tIns="138036" rIns="92024" bIns="46013" anchor="t"/>
          <a:lstStyle/>
          <a:p>
            <a:pPr marL="237398" indent="-237398">
              <a:spcBef>
                <a:spcPts val="600"/>
              </a:spcBef>
              <a:spcAft>
                <a:spcPts val="600"/>
              </a:spcAft>
              <a:buFont typeface="Wingdings" panose="05000000000000000000" pitchFamily="2" charset="2"/>
              <a:buChar char="§"/>
            </a:pPr>
            <a:r>
              <a:rPr lang="en-US" sz="1500" b="1" dirty="0">
                <a:solidFill>
                  <a:prstClr val="black"/>
                </a:solidFill>
              </a:rPr>
              <a:t>Implies that goals and targets are relevant to all governments and actors. </a:t>
            </a:r>
            <a:endParaRPr lang="en-US" sz="1500" dirty="0">
              <a:solidFill>
                <a:prstClr val="black"/>
              </a:solidFill>
            </a:endParaRPr>
          </a:p>
          <a:p>
            <a:pPr marL="237398" indent="-237398">
              <a:spcBef>
                <a:spcPts val="600"/>
              </a:spcBef>
              <a:spcAft>
                <a:spcPts val="600"/>
              </a:spcAft>
              <a:buFont typeface="Wingdings" panose="05000000000000000000" pitchFamily="2" charset="2"/>
              <a:buChar char="§"/>
            </a:pPr>
            <a:r>
              <a:rPr lang="en-US" sz="1500" dirty="0">
                <a:solidFill>
                  <a:prstClr val="black"/>
                </a:solidFill>
              </a:rPr>
              <a:t>Universality does not mean uniformity. It implies differentiation (What can each country contribute?)</a:t>
            </a:r>
          </a:p>
          <a:p>
            <a:pPr marL="237398" indent="-237398">
              <a:spcBef>
                <a:spcPts val="600"/>
              </a:spcBef>
              <a:spcAft>
                <a:spcPts val="600"/>
              </a:spcAft>
              <a:buFont typeface="Wingdings" panose="05000000000000000000" pitchFamily="2" charset="2"/>
              <a:buChar char="§"/>
            </a:pPr>
            <a:endParaRPr lang="en-US" sz="1385" dirty="0">
              <a:solidFill>
                <a:prstClr val="black"/>
              </a:solidFill>
            </a:endParaRPr>
          </a:p>
        </p:txBody>
      </p:sp>
      <p:sp>
        <p:nvSpPr>
          <p:cNvPr id="20" name="Rectangle 5"/>
          <p:cNvSpPr>
            <a:spLocks noChangeArrowheads="1"/>
          </p:cNvSpPr>
          <p:nvPr/>
        </p:nvSpPr>
        <p:spPr bwMode="gray">
          <a:xfrm>
            <a:off x="3526156" y="3199693"/>
            <a:ext cx="2353571" cy="2700204"/>
          </a:xfrm>
          <a:prstGeom prst="rect">
            <a:avLst/>
          </a:prstGeom>
          <a:solidFill>
            <a:srgbClr val="FFFFFF"/>
          </a:solidFill>
          <a:ln w="6350">
            <a:solidFill>
              <a:schemeClr val="bg1">
                <a:lumMod val="65000"/>
              </a:schemeClr>
            </a:solidFill>
            <a:miter lim="800000"/>
            <a:headEnd/>
            <a:tailEnd/>
          </a:ln>
          <a:effectLst/>
        </p:spPr>
        <p:txBody>
          <a:bodyPr lIns="69017" tIns="138036" rIns="92024" bIns="46013" anchor="t"/>
          <a:lstStyle/>
          <a:p>
            <a:pPr marL="237398" indent="-237398">
              <a:spcBef>
                <a:spcPts val="600"/>
              </a:spcBef>
              <a:spcAft>
                <a:spcPts val="600"/>
              </a:spcAft>
              <a:buFont typeface="Wingdings" panose="05000000000000000000" pitchFamily="2" charset="2"/>
              <a:buChar char="§"/>
            </a:pPr>
            <a:r>
              <a:rPr lang="en-US" sz="1500" b="1" dirty="0">
                <a:solidFill>
                  <a:prstClr val="black"/>
                </a:solidFill>
              </a:rPr>
              <a:t>Policy integration means balancing all three SD dimensions: </a:t>
            </a:r>
            <a:r>
              <a:rPr lang="en-US" sz="1500" dirty="0">
                <a:solidFill>
                  <a:prstClr val="black"/>
                </a:solidFill>
              </a:rPr>
              <a:t>social, economic growth and environmental protection</a:t>
            </a:r>
          </a:p>
          <a:p>
            <a:pPr marL="237398" indent="-237398">
              <a:spcBef>
                <a:spcPts val="600"/>
              </a:spcBef>
              <a:spcAft>
                <a:spcPts val="600"/>
              </a:spcAft>
              <a:buFont typeface="Wingdings" panose="05000000000000000000" pitchFamily="2" charset="2"/>
              <a:buChar char="§"/>
            </a:pPr>
            <a:r>
              <a:rPr lang="en-US" sz="1500" dirty="0">
                <a:solidFill>
                  <a:prstClr val="black"/>
                </a:solidFill>
              </a:rPr>
              <a:t>An integrated approach implies managing trade-offs and maximizing synergies across targets</a:t>
            </a:r>
          </a:p>
        </p:txBody>
      </p:sp>
      <p:sp>
        <p:nvSpPr>
          <p:cNvPr id="22" name="Rectangle 5"/>
          <p:cNvSpPr>
            <a:spLocks noChangeArrowheads="1"/>
          </p:cNvSpPr>
          <p:nvPr/>
        </p:nvSpPr>
        <p:spPr bwMode="gray">
          <a:xfrm>
            <a:off x="6058935" y="3286077"/>
            <a:ext cx="2514600" cy="2628435"/>
          </a:xfrm>
          <a:prstGeom prst="rect">
            <a:avLst/>
          </a:prstGeom>
          <a:solidFill>
            <a:srgbClr val="FFFFFF"/>
          </a:solidFill>
          <a:ln w="6350">
            <a:solidFill>
              <a:schemeClr val="bg1">
                <a:lumMod val="65000"/>
              </a:schemeClr>
            </a:solidFill>
            <a:miter lim="800000"/>
            <a:headEnd/>
            <a:tailEnd/>
          </a:ln>
          <a:effectLst/>
        </p:spPr>
        <p:txBody>
          <a:bodyPr lIns="69017" tIns="138036" rIns="92024" bIns="46013" anchor="t"/>
          <a:lstStyle/>
          <a:p>
            <a:pPr marL="237398" indent="-237398">
              <a:spcBef>
                <a:spcPts val="600"/>
              </a:spcBef>
              <a:spcAft>
                <a:spcPts val="600"/>
              </a:spcAft>
              <a:buFont typeface="Wingdings" panose="05000000000000000000" pitchFamily="2" charset="2"/>
              <a:buChar char="§"/>
            </a:pPr>
            <a:r>
              <a:rPr lang="en-GB" sz="1500" b="1" dirty="0">
                <a:solidFill>
                  <a:prstClr val="black"/>
                </a:solidFill>
              </a:rPr>
              <a:t>The principle of ‘no one left behind’ </a:t>
            </a:r>
            <a:r>
              <a:rPr lang="en-GB" sz="1500" dirty="0">
                <a:solidFill>
                  <a:prstClr val="black"/>
                </a:solidFill>
              </a:rPr>
              <a:t>advocates countries to go beyond averages. </a:t>
            </a:r>
          </a:p>
          <a:p>
            <a:pPr marL="237398" indent="-237398">
              <a:spcBef>
                <a:spcPts val="600"/>
              </a:spcBef>
              <a:spcAft>
                <a:spcPts val="600"/>
              </a:spcAft>
              <a:buFont typeface="Wingdings" panose="05000000000000000000" pitchFamily="2" charset="2"/>
              <a:buChar char="§"/>
            </a:pPr>
            <a:r>
              <a:rPr lang="en-GB" sz="1500" dirty="0">
                <a:solidFill>
                  <a:prstClr val="black"/>
                </a:solidFill>
              </a:rPr>
              <a:t>The SDGs should benefit all – eradicating poverty and reducing inequalities. </a:t>
            </a:r>
          </a:p>
          <a:p>
            <a:pPr marL="237398" indent="-237398">
              <a:spcBef>
                <a:spcPts val="600"/>
              </a:spcBef>
              <a:spcAft>
                <a:spcPts val="600"/>
              </a:spcAft>
              <a:buFont typeface="Wingdings" panose="05000000000000000000" pitchFamily="2" charset="2"/>
              <a:buChar char="§"/>
            </a:pPr>
            <a:r>
              <a:rPr lang="en-GB" sz="1500" dirty="0">
                <a:solidFill>
                  <a:prstClr val="black"/>
                </a:solidFill>
              </a:rPr>
              <a:t>Promotion and use of disaggregated data is key</a:t>
            </a:r>
          </a:p>
          <a:p>
            <a:pPr marL="237398" indent="-237398">
              <a:buFont typeface="Wingdings" panose="05000000000000000000" pitchFamily="2" charset="2"/>
              <a:buChar char="§"/>
            </a:pPr>
            <a:endParaRPr lang="en-GB" sz="1500" dirty="0">
              <a:solidFill>
                <a:prstClr val="black"/>
              </a:solidFill>
            </a:endParaRPr>
          </a:p>
        </p:txBody>
      </p:sp>
      <p:sp>
        <p:nvSpPr>
          <p:cNvPr id="24" name="Title 1"/>
          <p:cNvSpPr txBox="1">
            <a:spLocks/>
          </p:cNvSpPr>
          <p:nvPr/>
        </p:nvSpPr>
        <p:spPr>
          <a:xfrm>
            <a:off x="830989" y="780936"/>
            <a:ext cx="8068908" cy="429707"/>
          </a:xfrm>
          <a:prstGeom prst="rect">
            <a:avLst/>
          </a:prstGeom>
        </p:spPr>
        <p:txBody>
          <a:bodyPr vert="horz" lIns="74276" tIns="37138" rIns="74276" bIns="37138" rtlCol="0" anchor="ctr" anchorCtr="0">
            <a:noAutofit/>
          </a:bodyPr>
          <a:lstStyle>
            <a:lvl1pPr algn="ctr" defTabSz="1072866" rtl="0" eaLnBrk="1" latinLnBrk="0" hangingPunct="1">
              <a:lnSpc>
                <a:spcPct val="100000"/>
              </a:lnSpc>
              <a:spcBef>
                <a:spcPct val="0"/>
              </a:spcBef>
              <a:buNone/>
              <a:defRPr sz="5200" kern="1200">
                <a:solidFill>
                  <a:schemeClr val="tx1"/>
                </a:solidFill>
                <a:latin typeface="+mj-lt"/>
                <a:ea typeface="+mj-ea"/>
                <a:cs typeface="+mj-cs"/>
              </a:defRPr>
            </a:lvl1pPr>
          </a:lstStyle>
          <a:p>
            <a:r>
              <a:rPr lang="en-US" sz="3000" dirty="0">
                <a:solidFill>
                  <a:srgbClr val="EF5134"/>
                </a:solidFill>
                <a:latin typeface="Arial" charset="0"/>
                <a:ea typeface="Arial" charset="0"/>
                <a:cs typeface="Arial" charset="0"/>
              </a:rPr>
              <a:t>2030 Agenda and the SDGs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33139" y="1405804"/>
            <a:ext cx="2346587" cy="1585129"/>
          </a:xfrm>
          <a:prstGeom prst="rect">
            <a:avLst/>
          </a:prstGeom>
        </p:spPr>
      </p:pic>
      <p:sp>
        <p:nvSpPr>
          <p:cNvPr id="15" name="Rectangle 17" descr="© INSCALE GmbH, 26.05.2010&#10;http://www.presentationload.com/"/>
          <p:cNvSpPr>
            <a:spLocks noChangeArrowheads="1"/>
          </p:cNvSpPr>
          <p:nvPr/>
        </p:nvSpPr>
        <p:spPr bwMode="gray">
          <a:xfrm>
            <a:off x="6032809" y="2759184"/>
            <a:ext cx="2540726" cy="540385"/>
          </a:xfrm>
          <a:prstGeom prst="roundRect">
            <a:avLst>
              <a:gd name="adj" fmla="val 6490"/>
            </a:avLst>
          </a:prstGeom>
          <a:solidFill>
            <a:srgbClr val="BA0000"/>
          </a:solidFill>
          <a:ln w="19050" algn="ctr">
            <a:noFill/>
            <a:miter lim="800000"/>
            <a:headEnd/>
            <a:tailEnd/>
          </a:ln>
          <a:effectLst>
            <a:outerShdw blurRad="127000" dist="63500" dir="2700000" algn="tl" rotWithShape="0">
              <a:prstClr val="black">
                <a:alpha val="40000"/>
              </a:prstClr>
            </a:outerShdw>
          </a:effectLst>
          <a:scene3d>
            <a:camera prst="orthographicFront"/>
            <a:lightRig rig="contrasting" dir="t">
              <a:rot lat="0" lon="0" rev="16200000"/>
            </a:lightRig>
          </a:scene3d>
          <a:sp3d prstMaterial="flat">
            <a:bevelT w="12700" h="12700" prst="convex"/>
            <a:bevelB w="0" h="0" prst="coolSlant"/>
          </a:sp3d>
        </p:spPr>
        <p:txBody>
          <a:bodyPr lIns="0" tIns="0" rIns="0" bIns="0" anchor="ctr"/>
          <a:lstStyle/>
          <a:p>
            <a:pPr algn="ctr" defTabSz="512347" eaLnBrk="0" hangingPunct="0"/>
            <a:r>
              <a:rPr lang="en-US" b="1">
                <a:solidFill>
                  <a:srgbClr val="FFFFFF"/>
                </a:solidFill>
                <a:effectLst>
                  <a:outerShdw blurRad="190500" algn="tl" rotWithShape="0">
                    <a:prstClr val="black">
                      <a:alpha val="50000"/>
                    </a:prstClr>
                  </a:outerShdw>
                </a:effectLst>
                <a:cs typeface="Arial" charset="0"/>
              </a:rPr>
              <a:t>‘NO ONE LEFT BEHIND’</a:t>
            </a:r>
          </a:p>
        </p:txBody>
      </p:sp>
      <p:sp>
        <p:nvSpPr>
          <p:cNvPr id="17" name="Rectangle 17" descr="© INSCALE GmbH, 26.05.2010&#10;http://www.presentationload.com/"/>
          <p:cNvSpPr>
            <a:spLocks noChangeArrowheads="1"/>
          </p:cNvSpPr>
          <p:nvPr/>
        </p:nvSpPr>
        <p:spPr bwMode="gray">
          <a:xfrm>
            <a:off x="3525115" y="2731077"/>
            <a:ext cx="2354612" cy="540385"/>
          </a:xfrm>
          <a:prstGeom prst="roundRect">
            <a:avLst>
              <a:gd name="adj" fmla="val 6490"/>
            </a:avLst>
          </a:prstGeom>
          <a:solidFill>
            <a:schemeClr val="accent1">
              <a:lumMod val="75000"/>
            </a:schemeClr>
          </a:solidFill>
          <a:ln w="19050" algn="ctr">
            <a:noFill/>
            <a:miter lim="800000"/>
            <a:headEnd/>
            <a:tailEnd/>
          </a:ln>
          <a:effectLst>
            <a:outerShdw blurRad="127000" dist="63500" dir="2700000" algn="tl" rotWithShape="0">
              <a:prstClr val="black">
                <a:alpha val="40000"/>
              </a:prstClr>
            </a:outerShdw>
          </a:effectLst>
          <a:scene3d>
            <a:camera prst="orthographicFront"/>
            <a:lightRig rig="contrasting" dir="t">
              <a:rot lat="0" lon="0" rev="16200000"/>
            </a:lightRig>
          </a:scene3d>
          <a:sp3d prstMaterial="flat">
            <a:bevelT w="12700" h="12700" prst="convex"/>
            <a:bevelB w="0" h="0" prst="coolSlant"/>
          </a:sp3d>
        </p:spPr>
        <p:txBody>
          <a:bodyPr lIns="0" tIns="0" rIns="0" bIns="0" anchor="ctr"/>
          <a:lstStyle/>
          <a:p>
            <a:pPr algn="ctr" defTabSz="512347" eaLnBrk="0" hangingPunct="0"/>
            <a:r>
              <a:rPr lang="en-US" b="1">
                <a:solidFill>
                  <a:srgbClr val="FFFFFF"/>
                </a:solidFill>
                <a:effectLst>
                  <a:outerShdw blurRad="190500" algn="tl" rotWithShape="0">
                    <a:prstClr val="black">
                      <a:alpha val="50000"/>
                    </a:prstClr>
                  </a:outerShdw>
                </a:effectLst>
                <a:cs typeface="Arial" charset="0"/>
              </a:rPr>
              <a:t>INTEGRATION</a:t>
            </a:r>
          </a:p>
        </p:txBody>
      </p:sp>
      <p:sp>
        <p:nvSpPr>
          <p:cNvPr id="21" name="Rectangle 17" descr="© INSCALE GmbH, 26.05.2010&#10;http://www.presentationload.com/"/>
          <p:cNvSpPr>
            <a:spLocks noChangeArrowheads="1"/>
          </p:cNvSpPr>
          <p:nvPr/>
        </p:nvSpPr>
        <p:spPr bwMode="gray">
          <a:xfrm>
            <a:off x="1119586" y="2731077"/>
            <a:ext cx="2252450" cy="540385"/>
          </a:xfrm>
          <a:prstGeom prst="roundRect">
            <a:avLst>
              <a:gd name="adj" fmla="val 6490"/>
            </a:avLst>
          </a:prstGeom>
          <a:solidFill>
            <a:schemeClr val="accent3">
              <a:lumMod val="50000"/>
            </a:schemeClr>
          </a:solidFill>
          <a:ln w="19050" algn="ctr">
            <a:noFill/>
            <a:miter lim="800000"/>
            <a:headEnd/>
            <a:tailEnd/>
          </a:ln>
          <a:effectLst>
            <a:outerShdw blurRad="127000" dist="63500" dir="2700000" algn="tl" rotWithShape="0">
              <a:prstClr val="black">
                <a:alpha val="40000"/>
              </a:prstClr>
            </a:outerShdw>
          </a:effectLst>
          <a:scene3d>
            <a:camera prst="orthographicFront"/>
            <a:lightRig rig="contrasting" dir="t">
              <a:rot lat="0" lon="0" rev="16200000"/>
            </a:lightRig>
          </a:scene3d>
          <a:sp3d prstMaterial="flat">
            <a:bevelT w="12700" h="12700" prst="convex"/>
            <a:bevelB w="0" h="0" prst="coolSlant"/>
          </a:sp3d>
        </p:spPr>
        <p:txBody>
          <a:bodyPr lIns="0" tIns="0" rIns="0" bIns="0" anchor="ctr"/>
          <a:lstStyle/>
          <a:p>
            <a:pPr algn="ctr" defTabSz="512347" eaLnBrk="0" hangingPunct="0"/>
            <a:r>
              <a:rPr lang="en-US" b="1">
                <a:solidFill>
                  <a:srgbClr val="FFFFFF"/>
                </a:solidFill>
                <a:effectLst>
                  <a:outerShdw blurRad="190500" algn="tl" rotWithShape="0">
                    <a:prstClr val="black">
                      <a:alpha val="50000"/>
                    </a:prstClr>
                  </a:outerShdw>
                </a:effectLst>
                <a:cs typeface="Arial" charset="0"/>
              </a:rPr>
              <a:t>UNIVERSALITY</a:t>
            </a:r>
          </a:p>
        </p:txBody>
      </p:sp>
      <p:pic>
        <p:nvPicPr>
          <p:cNvPr id="23" name="Picture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9587" y="1452282"/>
            <a:ext cx="2260474" cy="1290919"/>
          </a:xfrm>
          <a:prstGeom prst="rect">
            <a:avLst/>
          </a:prstGeom>
        </p:spPr>
      </p:pic>
      <p:sp>
        <p:nvSpPr>
          <p:cNvPr id="6" name="Slide Number Placeholder 5"/>
          <p:cNvSpPr>
            <a:spLocks noGrp="1"/>
          </p:cNvSpPr>
          <p:nvPr>
            <p:ph type="sldNum" sz="quarter" idx="16"/>
          </p:nvPr>
        </p:nvSpPr>
        <p:spPr/>
        <p:txBody>
          <a:bodyPr/>
          <a:lstStyle/>
          <a:p>
            <a:fld id="{9DC1E638-3F78-4E0D-883A-B278700C48C0}" type="slidenum">
              <a:rPr lang="de-DE" smtClean="0">
                <a:solidFill>
                  <a:prstClr val="black">
                    <a:tint val="75000"/>
                  </a:prstClr>
                </a:solidFill>
              </a:rPr>
              <a:pPr/>
              <a:t>6</a:t>
            </a:fld>
            <a:endParaRPr lang="de-DE">
              <a:solidFill>
                <a:prstClr val="black">
                  <a:tint val="75000"/>
                </a:prstClr>
              </a:solidFill>
            </a:endParaRPr>
          </a:p>
        </p:txBody>
      </p:sp>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58936" y="1452282"/>
            <a:ext cx="2514599" cy="1331784"/>
          </a:xfrm>
          <a:prstGeom prst="rect">
            <a:avLst/>
          </a:prstGeom>
        </p:spPr>
      </p:pic>
    </p:spTree>
    <p:extLst>
      <p:ext uri="{BB962C8B-B14F-4D97-AF65-F5344CB8AC3E}">
        <p14:creationId xmlns:p14="http://schemas.microsoft.com/office/powerpoint/2010/main" val="17561165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649478" y="760690"/>
            <a:ext cx="5111750" cy="5111750"/>
          </a:xfrm>
        </p:spPr>
      </p:pic>
      <p:sp>
        <p:nvSpPr>
          <p:cNvPr id="4" name="Text Placeholder 3"/>
          <p:cNvSpPr>
            <a:spLocks noGrp="1"/>
          </p:cNvSpPr>
          <p:nvPr>
            <p:ph type="body" sz="half" idx="2"/>
          </p:nvPr>
        </p:nvSpPr>
        <p:spPr>
          <a:xfrm>
            <a:off x="744280" y="1201187"/>
            <a:ext cx="4221125" cy="2412870"/>
          </a:xfrm>
        </p:spPr>
        <p:txBody>
          <a:bodyPr/>
          <a:lstStyle/>
          <a:p>
            <a:r>
              <a:rPr lang="en-US" sz="2400" dirty="0"/>
              <a:t>Achieving the SDGs is an ambitious expensive undertaking</a:t>
            </a:r>
            <a:r>
              <a:rPr lang="mr-IN" sz="2400" dirty="0"/>
              <a:t>…</a:t>
            </a:r>
            <a:endParaRPr lang="en-US" sz="2400" dirty="0"/>
          </a:p>
          <a:p>
            <a:pPr>
              <a:spcBef>
                <a:spcPts val="1776"/>
              </a:spcBef>
            </a:pPr>
            <a:r>
              <a:rPr lang="en-US" sz="2400" dirty="0"/>
              <a:t>And money does not grow on trees</a:t>
            </a:r>
          </a:p>
          <a:p>
            <a:endParaRPr lang="en-US" sz="2400" dirty="0"/>
          </a:p>
          <a:p>
            <a:endParaRPr lang="en-US" sz="2400" dirty="0"/>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55652" y="3051544"/>
            <a:ext cx="3609753" cy="3609753"/>
          </a:xfrm>
          <a:prstGeom prst="rect">
            <a:avLst/>
          </a:prstGeom>
        </p:spPr>
      </p:pic>
      <p:sp>
        <p:nvSpPr>
          <p:cNvPr id="7" name="TextBox 6"/>
          <p:cNvSpPr txBox="1"/>
          <p:nvPr/>
        </p:nvSpPr>
        <p:spPr>
          <a:xfrm>
            <a:off x="7208874" y="4603898"/>
            <a:ext cx="1860698" cy="830997"/>
          </a:xfrm>
          <a:prstGeom prst="rect">
            <a:avLst/>
          </a:prstGeom>
          <a:noFill/>
        </p:spPr>
        <p:txBody>
          <a:bodyPr wrap="square" rtlCol="0">
            <a:spAutoFit/>
          </a:bodyPr>
          <a:lstStyle/>
          <a:p>
            <a:r>
              <a:rPr lang="en-US" sz="2400" dirty="0"/>
              <a:t>So we have to be smart </a:t>
            </a:r>
          </a:p>
        </p:txBody>
      </p:sp>
    </p:spTree>
    <p:extLst>
      <p:ext uri="{BB962C8B-B14F-4D97-AF65-F5344CB8AC3E}">
        <p14:creationId xmlns:p14="http://schemas.microsoft.com/office/powerpoint/2010/main" val="8110010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966484" y="583004"/>
            <a:ext cx="5443870" cy="5489109"/>
          </a:xfrm>
          <a:ln w="19050">
            <a:solidFill>
              <a:srgbClr val="C00000"/>
            </a:solidFill>
          </a:ln>
        </p:spPr>
      </p:pic>
      <p:sp>
        <p:nvSpPr>
          <p:cNvPr id="10" name="TextBox 9"/>
          <p:cNvSpPr txBox="1"/>
          <p:nvPr/>
        </p:nvSpPr>
        <p:spPr>
          <a:xfrm>
            <a:off x="542260" y="1350335"/>
            <a:ext cx="2424224" cy="3139321"/>
          </a:xfrm>
          <a:prstGeom prst="rect">
            <a:avLst/>
          </a:prstGeom>
          <a:noFill/>
        </p:spPr>
        <p:txBody>
          <a:bodyPr wrap="square" rtlCol="0">
            <a:spAutoFit/>
          </a:bodyPr>
          <a:lstStyle/>
          <a:p>
            <a:r>
              <a:rPr lang="en-US" dirty="0"/>
              <a:t>Influential article in </a:t>
            </a:r>
            <a:r>
              <a:rPr lang="en-US" i="1" dirty="0"/>
              <a:t>Nature</a:t>
            </a:r>
            <a:r>
              <a:rPr lang="en-US" dirty="0"/>
              <a:t> encourages policy makers to analyze the SDG targets and goals for “sweet spots” </a:t>
            </a:r>
            <a:r>
              <a:rPr lang="mr-IN" dirty="0"/>
              <a:t>–</a:t>
            </a:r>
            <a:r>
              <a:rPr lang="en-US" dirty="0"/>
              <a:t> opportunities to invest that in one area that yield multiple benefits without undermining other goals</a:t>
            </a: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8830" y="4489656"/>
            <a:ext cx="1486039" cy="1951665"/>
          </a:xfrm>
          <a:prstGeom prst="rect">
            <a:avLst/>
          </a:prstGeom>
        </p:spPr>
      </p:pic>
    </p:spTree>
    <p:extLst>
      <p:ext uri="{BB962C8B-B14F-4D97-AF65-F5344CB8AC3E}">
        <p14:creationId xmlns:p14="http://schemas.microsoft.com/office/powerpoint/2010/main" val="13461024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EF5134"/>
                </a:solidFill>
              </a:rPr>
              <a:t>STRIVE’s Contributions</a:t>
            </a:r>
          </a:p>
        </p:txBody>
      </p:sp>
      <p:sp>
        <p:nvSpPr>
          <p:cNvPr id="3" name="Content Placeholder 2"/>
          <p:cNvSpPr>
            <a:spLocks noGrp="1"/>
          </p:cNvSpPr>
          <p:nvPr>
            <p:ph idx="1"/>
          </p:nvPr>
        </p:nvSpPr>
        <p:spPr>
          <a:xfrm>
            <a:off x="943429" y="2278289"/>
            <a:ext cx="7489372" cy="3917950"/>
          </a:xfrm>
        </p:spPr>
        <p:txBody>
          <a:bodyPr/>
          <a:lstStyle/>
          <a:p>
            <a:pPr>
              <a:spcBef>
                <a:spcPts val="1176"/>
              </a:spcBef>
            </a:pPr>
            <a:r>
              <a:rPr lang="en-US" sz="2800" dirty="0"/>
              <a:t>STRIVE research has identified a set of key social and structural drivers that offer investment opportunities to realize co-benefits, multiply impacts and achieve development synergies.</a:t>
            </a:r>
          </a:p>
        </p:txBody>
      </p:sp>
    </p:spTree>
    <p:extLst>
      <p:ext uri="{BB962C8B-B14F-4D97-AF65-F5344CB8AC3E}">
        <p14:creationId xmlns:p14="http://schemas.microsoft.com/office/powerpoint/2010/main" val="1679427490"/>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t"/>
      <a:lstStyle>
        <a:defPPr>
          <a:defRPr sz="1400"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STRIVE new master KHP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TRIVE new master LSHTM.potx" id="{1CDF62BC-80A0-4956-9F72-29A035B6872D}" vid="{B5276332-7041-47CD-8328-2F54F9AF74A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TRIVE new master LSHTM.potx" id="{1CDF62BC-80A0-4956-9F72-29A035B6872D}" vid="{B5276332-7041-47CD-8328-2F54F9AF74A0}"/>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6431</TotalTime>
  <Words>6863</Words>
  <Application>Microsoft Macintosh PowerPoint</Application>
  <PresentationFormat>On-screen Show (4:3)</PresentationFormat>
  <Paragraphs>611</Paragraphs>
  <Slides>49</Slides>
  <Notes>33</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49</vt:i4>
      </vt:variant>
    </vt:vector>
  </HeadingPairs>
  <TitlesOfParts>
    <vt:vector size="62" baseType="lpstr">
      <vt:lpstr>MS Mincho</vt:lpstr>
      <vt:lpstr>ＭＳ Ｐゴシック</vt:lpstr>
      <vt:lpstr>ＭＳ Ｐゴシック</vt:lpstr>
      <vt:lpstr>Arial</vt:lpstr>
      <vt:lpstr>Calibri</vt:lpstr>
      <vt:lpstr>Mangal</vt:lpstr>
      <vt:lpstr>msgothic</vt:lpstr>
      <vt:lpstr>Segoe UI Semibold</vt:lpstr>
      <vt:lpstr>Tahoma</vt:lpstr>
      <vt:lpstr>Wingdings</vt:lpstr>
      <vt:lpstr>1_Office Theme</vt:lpstr>
      <vt:lpstr>STRIVE new master KHPT</vt:lpstr>
      <vt:lpstr>Office Theme</vt:lpstr>
      <vt:lpstr>  STRIVE for the SDGs   How can STRIVE’s conceptual approach to understanding and intervening on structural drivers of HIV be used to formulate strategies for achieving the SDGs?     </vt:lpstr>
      <vt:lpstr>PowerPoint Presentation</vt:lpstr>
      <vt:lpstr>Consider the Case of HIV</vt:lpstr>
      <vt:lpstr>Treatment alone won’t be enough</vt:lpstr>
      <vt:lpstr>PowerPoint Presentation</vt:lpstr>
      <vt:lpstr>PowerPoint Presentation</vt:lpstr>
      <vt:lpstr>PowerPoint Presentation</vt:lpstr>
      <vt:lpstr>PowerPoint Presentation</vt:lpstr>
      <vt:lpstr>STRIVE’s Contributions</vt:lpstr>
      <vt:lpstr>So what are these multipliers?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to Act</vt:lpstr>
      <vt:lpstr>Challenges when taking a multi-sectoral perspective </vt:lpstr>
      <vt:lpstr>PowerPoint Presentation</vt:lpstr>
      <vt:lpstr>Challenges in implementing new  co-financing models</vt:lpstr>
      <vt:lpstr>Final Thoughts</vt:lpstr>
      <vt:lpstr>PowerPoint Presentation</vt:lpstr>
      <vt:lpstr>Introduction</vt:lpstr>
      <vt:lpstr>Intervention and Evaluation</vt:lpstr>
      <vt:lpstr>PowerPoint Presentation</vt:lpstr>
      <vt:lpstr>In one of the two districts – Vijayapura – increased secondary school entry and completion rates were associated with Samata</vt:lpstr>
      <vt:lpstr>Key learnings</vt:lpstr>
      <vt:lpstr>PowerPoint Presentation</vt:lpstr>
      <vt:lpstr>Introduction</vt:lpstr>
      <vt:lpstr>Intervention and Evaluation</vt:lpstr>
      <vt:lpstr>PowerPoint Presentation</vt:lpstr>
      <vt:lpstr>Low reporting of violence at end line makes the primary outcome results inconclusive </vt:lpstr>
      <vt:lpstr>Key learnings</vt:lpstr>
      <vt:lpstr>Preventing intimate partner violence among women in Tanzania: findings from the MAISHA (CRT01) cluster randomised controlled trial    </vt:lpstr>
      <vt:lpstr>MAISHA Trial </vt:lpstr>
      <vt:lpstr>Baseline findings </vt:lpstr>
      <vt:lpstr>Overlap of different forms of violence and abuse</vt:lpstr>
      <vt:lpstr>Factors associated with violence and abuse</vt:lpstr>
      <vt:lpstr>MAISHA intervention</vt:lpstr>
      <vt:lpstr>Conclusions</vt:lpstr>
      <vt:lpstr>What’s next…?</vt:lpstr>
      <vt:lpstr>STRIVE:  Tackling the structural drivers of HIV</vt:lpstr>
      <vt:lpstr>Poll everywhere</vt:lpstr>
    </vt:vector>
  </TitlesOfParts>
  <LinksUpToDate>false</LinksUpToDate>
  <SharedDoc>false</SharedDoc>
  <HyperlinksChanged>false</HyperlinksChanged>
  <AppVersion>16.0015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Alcohol and HIV  Problem and Solutions: A Review of the Evidence</dc:title>
  <dc:creator>Katherine Fritz</dc:creator>
  <cp:lastModifiedBy>Mitzy Gafos</cp:lastModifiedBy>
  <cp:revision>245</cp:revision>
  <dcterms:created xsi:type="dcterms:W3CDTF">2017-02-15T16:05:45Z</dcterms:created>
  <dcterms:modified xsi:type="dcterms:W3CDTF">2018-07-21T03:15:39Z</dcterms:modified>
</cp:coreProperties>
</file>